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Bipasha Paru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08T09:35:56.568">
    <p:pos x="566" y="975"/>
    <p:text>Point-NeRF status</p:text>
  </p:cm>
  <p:cm authorId="0" idx="2" dt="2022-11-08T09:35:56.568">
    <p:pos x="566" y="975"/>
    <p:text>Code printouts and annotations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1-08T09:34:34.931">
    <p:pos x="504" y="909"/>
    <p:text>Link base papers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1-08T09:34:18.282">
    <p:pos x="2912" y="1804"/>
    <p:text>Explain where points come from what is fast why fast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11-08T09:33:26.689">
    <p:pos x="966" y="1680"/>
    <p:text>add annotations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11-08T09:35:27.061">
    <p:pos x="518" y="872"/>
    <p:text>change references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1-08T09:35:03.192">
    <p:pos x="518" y="872"/>
    <p:text>Mapping ka mathematics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84c8917725_2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184c8917725_2_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184c8917725_2_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84c8917725_2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184c8917725_2_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184c8917725_2_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84c8917725_2_2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184c8917725_2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84c8917725_2_2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84c8917725_2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84c8917725_2_24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184c8917725_2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84c8917725_2_3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184c8917725_2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84c8917725_2_3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84c8917725_2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84c8917725_2_3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184c8917725_2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8655c85be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8655c85b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84c8917725_2_3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84c8917725_2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84c8917725_2_10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84c8917725_2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84c8917725_2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184c8917725_2_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Deals with localizing the agent in the environment and simultaneously building the map of the environment. Since localization and mapping is done simultaneously, both the modules are dependent on each other. </a:t>
            </a:r>
            <a:endParaRPr/>
          </a:p>
          <a:p>
            <a:pPr indent="0" lvl="0" marL="0" rtl="0" algn="l">
              <a:spcBef>
                <a:spcPts val="0"/>
              </a:spcBef>
              <a:spcAft>
                <a:spcPts val="0"/>
              </a:spcAft>
              <a:buNone/>
            </a:pPr>
            <a:r>
              <a:t/>
            </a:r>
            <a:endParaRPr/>
          </a:p>
        </p:txBody>
      </p:sp>
      <p:sp>
        <p:nvSpPr>
          <p:cNvPr id="256" name="Google Shape;256;g184c8917725_2_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8655c85be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8655c85be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84c8917725_2_1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84c8917725_2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84c8917725_2_1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84c8917725_2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84c8917725_2_1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84c8917725_2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84c8917725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184c8917725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84c8917725_2_2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184c8917725_2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4"/>
          <p:cNvSpPr/>
          <p:nvPr/>
        </p:nvSpPr>
        <p:spPr>
          <a:xfrm>
            <a:off x="1"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 name="Google Shape;61;p14"/>
          <p:cNvSpPr/>
          <p:nvPr/>
        </p:nvSpPr>
        <p:spPr>
          <a:xfrm>
            <a:off x="1" y="4750737"/>
            <a:ext cx="9144000" cy="49863"/>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 name="Google Shape;62;p14"/>
          <p:cNvSpPr txBox="1"/>
          <p:nvPr>
            <p:ph type="ctr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4"/>
          <p:cNvSpPr txBox="1"/>
          <p:nvPr>
            <p:ph idx="1" type="subTitle"/>
          </p:nvPr>
        </p:nvSpPr>
        <p:spPr>
          <a:xfrm>
            <a:off x="825038" y="3341716"/>
            <a:ext cx="7543800" cy="8572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p:txBody>
      </p:sp>
      <p:sp>
        <p:nvSpPr>
          <p:cNvPr id="64" name="Google Shape;64;p1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67" name="Google Shape;67;p14"/>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5"/>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5"/>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71" name="Google Shape;71;p1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6"/>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 name="Google Shape;76;p16"/>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 name="Google Shape;77;p1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17"/>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 name="Google Shape;82;p17"/>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 name="Google Shape;83;p17"/>
          <p:cNvSpPr txBox="1"/>
          <p:nvPr>
            <p:ph type="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7"/>
          <p:cNvSpPr txBox="1"/>
          <p:nvPr>
            <p:ph idx="1" type="body"/>
          </p:nvPr>
        </p:nvSpPr>
        <p:spPr>
          <a:xfrm>
            <a:off x="822960" y="3339846"/>
            <a:ext cx="7543800" cy="8572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85" name="Google Shape;85;p1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88" name="Google Shape;88;p17"/>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9" name="Shape 89"/>
        <p:cNvGrpSpPr/>
        <p:nvPr/>
      </p:nvGrpSpPr>
      <p:grpSpPr>
        <a:xfrm>
          <a:off x="0" y="0"/>
          <a:ext cx="0" cy="0"/>
          <a:chOff x="0" y="0"/>
          <a:chExt cx="0" cy="0"/>
        </a:xfrm>
      </p:grpSpPr>
      <p:sp>
        <p:nvSpPr>
          <p:cNvPr id="90" name="Google Shape;90;p18"/>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18"/>
          <p:cNvSpPr txBox="1"/>
          <p:nvPr>
            <p:ph idx="1" type="body"/>
          </p:nvPr>
        </p:nvSpPr>
        <p:spPr>
          <a:xfrm>
            <a:off x="822960" y="1384301"/>
            <a:ext cx="3703320" cy="3017519"/>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2" name="Google Shape;92;p18"/>
          <p:cNvSpPr txBox="1"/>
          <p:nvPr>
            <p:ph idx="2" type="body"/>
          </p:nvPr>
        </p:nvSpPr>
        <p:spPr>
          <a:xfrm>
            <a:off x="4663440"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3" name="Google Shape;93;p1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6" name="Shape 96"/>
        <p:cNvGrpSpPr/>
        <p:nvPr/>
      </p:nvGrpSpPr>
      <p:grpSpPr>
        <a:xfrm>
          <a:off x="0" y="0"/>
          <a:ext cx="0" cy="0"/>
          <a:chOff x="0" y="0"/>
          <a:chExt cx="0" cy="0"/>
        </a:xfrm>
      </p:grpSpPr>
      <p:sp>
        <p:nvSpPr>
          <p:cNvPr id="97" name="Google Shape;97;p19"/>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 name="Google Shape;98;p19"/>
          <p:cNvSpPr txBox="1"/>
          <p:nvPr>
            <p:ph idx="1" type="body"/>
          </p:nvPr>
        </p:nvSpPr>
        <p:spPr>
          <a:xfrm>
            <a:off x="82296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99" name="Google Shape;99;p19"/>
          <p:cNvSpPr txBox="1"/>
          <p:nvPr>
            <p:ph idx="2" type="body"/>
          </p:nvPr>
        </p:nvSpPr>
        <p:spPr>
          <a:xfrm>
            <a:off x="822960" y="1936751"/>
            <a:ext cx="3703320" cy="246507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00" name="Google Shape;100;p19"/>
          <p:cNvSpPr txBox="1"/>
          <p:nvPr>
            <p:ph idx="3" type="body"/>
          </p:nvPr>
        </p:nvSpPr>
        <p:spPr>
          <a:xfrm>
            <a:off x="466344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101" name="Google Shape;101;p19"/>
          <p:cNvSpPr txBox="1"/>
          <p:nvPr>
            <p:ph idx="4" type="body"/>
          </p:nvPr>
        </p:nvSpPr>
        <p:spPr>
          <a:xfrm>
            <a:off x="4663440" y="1936751"/>
            <a:ext cx="3703320" cy="246507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02" name="Google Shape;102;p1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20"/>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0" name="Shape 110"/>
        <p:cNvGrpSpPr/>
        <p:nvPr/>
      </p:nvGrpSpPr>
      <p:grpSpPr>
        <a:xfrm>
          <a:off x="0" y="0"/>
          <a:ext cx="0" cy="0"/>
          <a:chOff x="0" y="0"/>
          <a:chExt cx="0" cy="0"/>
        </a:xfrm>
      </p:grpSpPr>
      <p:sp>
        <p:nvSpPr>
          <p:cNvPr id="111" name="Google Shape;111;p21"/>
          <p:cNvSpPr/>
          <p:nvPr/>
        </p:nvSpPr>
        <p:spPr>
          <a:xfrm>
            <a:off x="12" y="0"/>
            <a:ext cx="3038093"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 name="Google Shape;112;p21"/>
          <p:cNvSpPr/>
          <p:nvPr/>
        </p:nvSpPr>
        <p:spPr>
          <a:xfrm>
            <a:off x="3030053" y="0"/>
            <a:ext cx="48006"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1"/>
          <p:cNvSpPr txBox="1"/>
          <p:nvPr>
            <p:ph idx="1" type="body"/>
          </p:nvPr>
        </p:nvSpPr>
        <p:spPr>
          <a:xfrm>
            <a:off x="3600450" y="548640"/>
            <a:ext cx="4869180" cy="39433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15" name="Google Shape;115;p21"/>
          <p:cNvSpPr txBox="1"/>
          <p:nvPr>
            <p:ph idx="2" type="body"/>
          </p:nvPr>
        </p:nvSpPr>
        <p:spPr>
          <a:xfrm>
            <a:off x="342900" y="2194560"/>
            <a:ext cx="2400300" cy="253434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116" name="Google Shape;116;p21"/>
          <p:cNvSpPr txBox="1"/>
          <p:nvPr>
            <p:ph idx="10" type="dt"/>
          </p:nvPr>
        </p:nvSpPr>
        <p:spPr>
          <a:xfrm>
            <a:off x="349134" y="4844839"/>
            <a:ext cx="196388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1"/>
          <p:cNvSpPr txBox="1"/>
          <p:nvPr>
            <p:ph idx="11" type="ftr"/>
          </p:nvPr>
        </p:nvSpPr>
        <p:spPr>
          <a:xfrm>
            <a:off x="3600450" y="4844839"/>
            <a:ext cx="34861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Calibri"/>
                <a:ea typeface="Calibri"/>
                <a:cs typeface="Calibri"/>
                <a:sym typeface="Calibri"/>
              </a:defRPr>
            </a:lvl1pPr>
            <a:lvl2pPr indent="0" lvl="1" marL="0" algn="r">
              <a:spcBef>
                <a:spcPts val="0"/>
              </a:spcBef>
              <a:buNone/>
              <a:defRPr sz="800">
                <a:solidFill>
                  <a:schemeClr val="dk2"/>
                </a:solidFill>
                <a:latin typeface="Calibri"/>
                <a:ea typeface="Calibri"/>
                <a:cs typeface="Calibri"/>
                <a:sym typeface="Calibri"/>
              </a:defRPr>
            </a:lvl2pPr>
            <a:lvl3pPr indent="0" lvl="2" marL="0" algn="r">
              <a:spcBef>
                <a:spcPts val="0"/>
              </a:spcBef>
              <a:buNone/>
              <a:defRPr sz="800">
                <a:solidFill>
                  <a:schemeClr val="dk2"/>
                </a:solidFill>
                <a:latin typeface="Calibri"/>
                <a:ea typeface="Calibri"/>
                <a:cs typeface="Calibri"/>
                <a:sym typeface="Calibri"/>
              </a:defRPr>
            </a:lvl3pPr>
            <a:lvl4pPr indent="0" lvl="3" marL="0" algn="r">
              <a:spcBef>
                <a:spcPts val="0"/>
              </a:spcBef>
              <a:buNone/>
              <a:defRPr sz="800">
                <a:solidFill>
                  <a:schemeClr val="dk2"/>
                </a:solidFill>
                <a:latin typeface="Calibri"/>
                <a:ea typeface="Calibri"/>
                <a:cs typeface="Calibri"/>
                <a:sym typeface="Calibri"/>
              </a:defRPr>
            </a:lvl4pPr>
            <a:lvl5pPr indent="0" lvl="4" marL="0" algn="r">
              <a:spcBef>
                <a:spcPts val="0"/>
              </a:spcBef>
              <a:buNone/>
              <a:defRPr sz="800">
                <a:solidFill>
                  <a:schemeClr val="dk2"/>
                </a:solidFill>
                <a:latin typeface="Calibri"/>
                <a:ea typeface="Calibri"/>
                <a:cs typeface="Calibri"/>
                <a:sym typeface="Calibri"/>
              </a:defRPr>
            </a:lvl5pPr>
            <a:lvl6pPr indent="0" lvl="5" marL="0" algn="r">
              <a:spcBef>
                <a:spcPts val="0"/>
              </a:spcBef>
              <a:buNone/>
              <a:defRPr sz="800">
                <a:solidFill>
                  <a:schemeClr val="dk2"/>
                </a:solidFill>
                <a:latin typeface="Calibri"/>
                <a:ea typeface="Calibri"/>
                <a:cs typeface="Calibri"/>
                <a:sym typeface="Calibri"/>
              </a:defRPr>
            </a:lvl6pPr>
            <a:lvl7pPr indent="0" lvl="6" marL="0" algn="r">
              <a:spcBef>
                <a:spcPts val="0"/>
              </a:spcBef>
              <a:buNone/>
              <a:defRPr sz="800">
                <a:solidFill>
                  <a:schemeClr val="dk2"/>
                </a:solidFill>
                <a:latin typeface="Calibri"/>
                <a:ea typeface="Calibri"/>
                <a:cs typeface="Calibri"/>
                <a:sym typeface="Calibri"/>
              </a:defRPr>
            </a:lvl7pPr>
            <a:lvl8pPr indent="0" lvl="7" marL="0" algn="r">
              <a:spcBef>
                <a:spcPts val="0"/>
              </a:spcBef>
              <a:buNone/>
              <a:defRPr sz="800">
                <a:solidFill>
                  <a:schemeClr val="dk2"/>
                </a:solidFill>
                <a:latin typeface="Calibri"/>
                <a:ea typeface="Calibri"/>
                <a:cs typeface="Calibri"/>
                <a:sym typeface="Calibri"/>
              </a:defRPr>
            </a:lvl8pPr>
            <a:lvl9pPr indent="0" lvl="8" marL="0" algn="r">
              <a:spcBef>
                <a:spcPts val="0"/>
              </a:spcBef>
              <a:buNone/>
              <a:defRPr sz="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9" name="Shape 119"/>
        <p:cNvGrpSpPr/>
        <p:nvPr/>
      </p:nvGrpSpPr>
      <p:grpSpPr>
        <a:xfrm>
          <a:off x="0" y="0"/>
          <a:ext cx="0" cy="0"/>
          <a:chOff x="0" y="0"/>
          <a:chExt cx="0" cy="0"/>
        </a:xfrm>
      </p:grpSpPr>
      <p:sp>
        <p:nvSpPr>
          <p:cNvPr id="120" name="Google Shape;120;p22"/>
          <p:cNvSpPr/>
          <p:nvPr/>
        </p:nvSpPr>
        <p:spPr>
          <a:xfrm>
            <a:off x="0" y="3714750"/>
            <a:ext cx="9141619" cy="142875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 name="Google Shape;121;p22"/>
          <p:cNvSpPr/>
          <p:nvPr/>
        </p:nvSpPr>
        <p:spPr>
          <a:xfrm>
            <a:off x="11" y="368630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 name="Google Shape;122;p22"/>
          <p:cNvSpPr txBox="1"/>
          <p:nvPr>
            <p:ph type="title"/>
          </p:nvPr>
        </p:nvSpPr>
        <p:spPr>
          <a:xfrm>
            <a:off x="822960" y="3806190"/>
            <a:ext cx="7585234" cy="617220"/>
          </a:xfrm>
          <a:prstGeom prst="rect">
            <a:avLst/>
          </a:prstGeom>
          <a:noFill/>
          <a:ln>
            <a:noFill/>
          </a:ln>
        </p:spPr>
        <p:txBody>
          <a:bodyPr anchorCtr="0" anchor="b" bIns="0" lIns="68575" spcFirstLastPara="1" rIns="68575" wrap="square" tIns="0">
            <a:no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2"/>
          <p:cNvSpPr/>
          <p:nvPr>
            <p:ph idx="2" type="pic"/>
          </p:nvPr>
        </p:nvSpPr>
        <p:spPr>
          <a:xfrm>
            <a:off x="11" y="0"/>
            <a:ext cx="9143989" cy="3686307"/>
          </a:xfrm>
          <a:prstGeom prst="rect">
            <a:avLst/>
          </a:prstGeom>
          <a:solidFill>
            <a:srgbClr val="84B2F6"/>
          </a:solidFill>
          <a:ln>
            <a:noFill/>
          </a:ln>
        </p:spPr>
      </p:sp>
      <p:sp>
        <p:nvSpPr>
          <p:cNvPr id="124" name="Google Shape;124;p22"/>
          <p:cNvSpPr txBox="1"/>
          <p:nvPr>
            <p:ph idx="1" type="body"/>
          </p:nvPr>
        </p:nvSpPr>
        <p:spPr>
          <a:xfrm>
            <a:off x="822960" y="4430268"/>
            <a:ext cx="7584948" cy="445770"/>
          </a:xfrm>
          <a:prstGeom prst="rect">
            <a:avLst/>
          </a:prstGeom>
          <a:noFill/>
          <a:ln>
            <a:noFill/>
          </a:ln>
        </p:spPr>
        <p:txBody>
          <a:bodyPr anchorCtr="0" anchor="t" bIns="0" lIns="68575" spcFirstLastPara="1" rIns="68575" wrap="square" tIns="0">
            <a:normAutofit/>
          </a:bodyPr>
          <a:lstStyle>
            <a:lvl1pPr indent="-228600" lvl="0" marL="457200" algn="l">
              <a:lnSpc>
                <a:spcPct val="90000"/>
              </a:lnSpc>
              <a:spcBef>
                <a:spcPts val="0"/>
              </a:spcBef>
              <a:spcAft>
                <a:spcPts val="0"/>
              </a:spcAft>
              <a:buSzPts val="1100"/>
              <a:buNone/>
              <a:defRPr sz="1100">
                <a:solidFill>
                  <a:srgbClr val="FFFFFF"/>
                </a:solidFill>
              </a:defRPr>
            </a:lvl1pPr>
            <a:lvl2pPr indent="-228600" lvl="1" marL="914400" algn="l">
              <a:lnSpc>
                <a:spcPct val="90000"/>
              </a:lnSpc>
              <a:spcBef>
                <a:spcPts val="5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125" name="Google Shape;125;p2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 name="Shape 128"/>
        <p:cNvGrpSpPr/>
        <p:nvPr/>
      </p:nvGrpSpPr>
      <p:grpSpPr>
        <a:xfrm>
          <a:off x="0" y="0"/>
          <a:ext cx="0" cy="0"/>
          <a:chOff x="0" y="0"/>
          <a:chExt cx="0" cy="0"/>
        </a:xfrm>
      </p:grpSpPr>
      <p:sp>
        <p:nvSpPr>
          <p:cNvPr id="129" name="Google Shape;129;p23"/>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0" name="Google Shape;130;p23"/>
          <p:cNvSpPr txBox="1"/>
          <p:nvPr>
            <p:ph idx="1" type="body"/>
          </p:nvPr>
        </p:nvSpPr>
        <p:spPr>
          <a:xfrm rot="5400000">
            <a:off x="3086100" y="-878839"/>
            <a:ext cx="3017520" cy="7543800"/>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1" name="Google Shape;131;p2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4" name="Shape 134"/>
        <p:cNvGrpSpPr/>
        <p:nvPr/>
      </p:nvGrpSpPr>
      <p:grpSpPr>
        <a:xfrm>
          <a:off x="0" y="0"/>
          <a:ext cx="0" cy="0"/>
          <a:chOff x="0" y="0"/>
          <a:chExt cx="0" cy="0"/>
        </a:xfrm>
      </p:grpSpPr>
      <p:sp>
        <p:nvSpPr>
          <p:cNvPr id="135" name="Google Shape;135;p24"/>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 name="Google Shape;136;p24"/>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 name="Google Shape;137;p24"/>
          <p:cNvSpPr txBox="1"/>
          <p:nvPr>
            <p:ph type="title"/>
          </p:nvPr>
        </p:nvSpPr>
        <p:spPr>
          <a:xfrm rot="5400000">
            <a:off x="5369551" y="1483351"/>
            <a:ext cx="4319924" cy="197167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4"/>
          <p:cNvSpPr txBox="1"/>
          <p:nvPr>
            <p:ph idx="1" type="body"/>
          </p:nvPr>
        </p:nvSpPr>
        <p:spPr>
          <a:xfrm rot="5400000">
            <a:off x="1369051" y="-431174"/>
            <a:ext cx="4319924" cy="5800725"/>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9" name="Google Shape;139;p2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51" name="Shape 151"/>
        <p:cNvGrpSpPr/>
        <p:nvPr/>
      </p:nvGrpSpPr>
      <p:grpSpPr>
        <a:xfrm>
          <a:off x="0" y="0"/>
          <a:ext cx="0" cy="0"/>
          <a:chOff x="0" y="0"/>
          <a:chExt cx="0" cy="0"/>
        </a:xfrm>
      </p:grpSpPr>
      <p:sp>
        <p:nvSpPr>
          <p:cNvPr id="152" name="Google Shape;152;p26"/>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 name="Google Shape;153;p26"/>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 name="Google Shape;154;p2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2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7" name="Shape 157"/>
        <p:cNvGrpSpPr/>
        <p:nvPr/>
      </p:nvGrpSpPr>
      <p:grpSpPr>
        <a:xfrm>
          <a:off x="0" y="0"/>
          <a:ext cx="0" cy="0"/>
          <a:chOff x="0" y="0"/>
          <a:chExt cx="0" cy="0"/>
        </a:xfrm>
      </p:grpSpPr>
      <p:sp>
        <p:nvSpPr>
          <p:cNvPr id="158" name="Google Shape;158;p27"/>
          <p:cNvSpPr/>
          <p:nvPr/>
        </p:nvSpPr>
        <p:spPr>
          <a:xfrm>
            <a:off x="1"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 name="Google Shape;159;p27"/>
          <p:cNvSpPr/>
          <p:nvPr/>
        </p:nvSpPr>
        <p:spPr>
          <a:xfrm>
            <a:off x="1" y="4750737"/>
            <a:ext cx="9144000" cy="49863"/>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 name="Google Shape;160;p27"/>
          <p:cNvSpPr txBox="1"/>
          <p:nvPr>
            <p:ph type="ctr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1" name="Google Shape;161;p27"/>
          <p:cNvSpPr txBox="1"/>
          <p:nvPr>
            <p:ph idx="1" type="subTitle"/>
          </p:nvPr>
        </p:nvSpPr>
        <p:spPr>
          <a:xfrm>
            <a:off x="825038" y="3341716"/>
            <a:ext cx="7543800" cy="8572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p:txBody>
      </p:sp>
      <p:sp>
        <p:nvSpPr>
          <p:cNvPr id="162" name="Google Shape;162;p2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2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4" name="Google Shape;164;p2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27"/>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6" name="Shape 166"/>
        <p:cNvGrpSpPr/>
        <p:nvPr/>
      </p:nvGrpSpPr>
      <p:grpSpPr>
        <a:xfrm>
          <a:off x="0" y="0"/>
          <a:ext cx="0" cy="0"/>
          <a:chOff x="0" y="0"/>
          <a:chExt cx="0" cy="0"/>
        </a:xfrm>
      </p:grpSpPr>
      <p:sp>
        <p:nvSpPr>
          <p:cNvPr id="167" name="Google Shape;167;p28"/>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8" name="Google Shape;168;p28"/>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69" name="Google Shape;169;p2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0" name="Google Shape;170;p2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2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172" name="Shape 172"/>
        <p:cNvGrpSpPr/>
        <p:nvPr/>
      </p:nvGrpSpPr>
      <p:grpSpPr>
        <a:xfrm>
          <a:off x="0" y="0"/>
          <a:ext cx="0" cy="0"/>
          <a:chOff x="0" y="0"/>
          <a:chExt cx="0" cy="0"/>
        </a:xfrm>
      </p:grpSpPr>
      <p:sp>
        <p:nvSpPr>
          <p:cNvPr id="173" name="Google Shape;173;p29"/>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 name="Google Shape;174;p29"/>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 name="Google Shape;175;p29"/>
          <p:cNvSpPr txBox="1"/>
          <p:nvPr>
            <p:ph type="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6" name="Google Shape;176;p29"/>
          <p:cNvSpPr txBox="1"/>
          <p:nvPr>
            <p:ph idx="1" type="body"/>
          </p:nvPr>
        </p:nvSpPr>
        <p:spPr>
          <a:xfrm>
            <a:off x="822960" y="3339846"/>
            <a:ext cx="7543800" cy="8572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77" name="Google Shape;177;p2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2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2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80" name="Google Shape;180;p29"/>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1" name="Shape 181"/>
        <p:cNvGrpSpPr/>
        <p:nvPr/>
      </p:nvGrpSpPr>
      <p:grpSpPr>
        <a:xfrm>
          <a:off x="0" y="0"/>
          <a:ext cx="0" cy="0"/>
          <a:chOff x="0" y="0"/>
          <a:chExt cx="0" cy="0"/>
        </a:xfrm>
      </p:grpSpPr>
      <p:sp>
        <p:nvSpPr>
          <p:cNvPr id="182" name="Google Shape;182;p30"/>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3" name="Google Shape;183;p30"/>
          <p:cNvSpPr txBox="1"/>
          <p:nvPr>
            <p:ph idx="1" type="body"/>
          </p:nvPr>
        </p:nvSpPr>
        <p:spPr>
          <a:xfrm>
            <a:off x="822960" y="1384301"/>
            <a:ext cx="3703320" cy="3017519"/>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84" name="Google Shape;184;p30"/>
          <p:cNvSpPr txBox="1"/>
          <p:nvPr>
            <p:ph idx="2" type="body"/>
          </p:nvPr>
        </p:nvSpPr>
        <p:spPr>
          <a:xfrm>
            <a:off x="4663440"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85" name="Google Shape;185;p3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3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3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8" name="Shape 188"/>
        <p:cNvGrpSpPr/>
        <p:nvPr/>
      </p:nvGrpSpPr>
      <p:grpSpPr>
        <a:xfrm>
          <a:off x="0" y="0"/>
          <a:ext cx="0" cy="0"/>
          <a:chOff x="0" y="0"/>
          <a:chExt cx="0" cy="0"/>
        </a:xfrm>
      </p:grpSpPr>
      <p:sp>
        <p:nvSpPr>
          <p:cNvPr id="189" name="Google Shape;189;p31"/>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0" name="Google Shape;190;p31"/>
          <p:cNvSpPr txBox="1"/>
          <p:nvPr>
            <p:ph idx="1" type="body"/>
          </p:nvPr>
        </p:nvSpPr>
        <p:spPr>
          <a:xfrm>
            <a:off x="82296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191" name="Google Shape;191;p31"/>
          <p:cNvSpPr txBox="1"/>
          <p:nvPr>
            <p:ph idx="2" type="body"/>
          </p:nvPr>
        </p:nvSpPr>
        <p:spPr>
          <a:xfrm>
            <a:off x="822960" y="1936751"/>
            <a:ext cx="3703320" cy="246507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92" name="Google Shape;192;p31"/>
          <p:cNvSpPr txBox="1"/>
          <p:nvPr>
            <p:ph idx="3" type="body"/>
          </p:nvPr>
        </p:nvSpPr>
        <p:spPr>
          <a:xfrm>
            <a:off x="466344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193" name="Google Shape;193;p31"/>
          <p:cNvSpPr txBox="1"/>
          <p:nvPr>
            <p:ph idx="4" type="body"/>
          </p:nvPr>
        </p:nvSpPr>
        <p:spPr>
          <a:xfrm>
            <a:off x="4663440" y="1936751"/>
            <a:ext cx="3703320" cy="246507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94" name="Google Shape;194;p3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5" name="Google Shape;195;p3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6" name="Google Shape;196;p3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7" name="Shape 197"/>
        <p:cNvGrpSpPr/>
        <p:nvPr/>
      </p:nvGrpSpPr>
      <p:grpSpPr>
        <a:xfrm>
          <a:off x="0" y="0"/>
          <a:ext cx="0" cy="0"/>
          <a:chOff x="0" y="0"/>
          <a:chExt cx="0" cy="0"/>
        </a:xfrm>
      </p:grpSpPr>
      <p:sp>
        <p:nvSpPr>
          <p:cNvPr id="198" name="Google Shape;198;p32"/>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3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0" name="Google Shape;200;p3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1" name="Google Shape;201;p3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02" name="Shape 202"/>
        <p:cNvGrpSpPr/>
        <p:nvPr/>
      </p:nvGrpSpPr>
      <p:grpSpPr>
        <a:xfrm>
          <a:off x="0" y="0"/>
          <a:ext cx="0" cy="0"/>
          <a:chOff x="0" y="0"/>
          <a:chExt cx="0" cy="0"/>
        </a:xfrm>
      </p:grpSpPr>
      <p:sp>
        <p:nvSpPr>
          <p:cNvPr id="203" name="Google Shape;203;p33"/>
          <p:cNvSpPr/>
          <p:nvPr/>
        </p:nvSpPr>
        <p:spPr>
          <a:xfrm>
            <a:off x="12" y="0"/>
            <a:ext cx="3038093"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 name="Google Shape;204;p33"/>
          <p:cNvSpPr/>
          <p:nvPr/>
        </p:nvSpPr>
        <p:spPr>
          <a:xfrm>
            <a:off x="3030053" y="0"/>
            <a:ext cx="48006"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 name="Google Shape;205;p33"/>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6" name="Google Shape;206;p33"/>
          <p:cNvSpPr txBox="1"/>
          <p:nvPr>
            <p:ph idx="1" type="body"/>
          </p:nvPr>
        </p:nvSpPr>
        <p:spPr>
          <a:xfrm>
            <a:off x="3600450" y="548640"/>
            <a:ext cx="4869180" cy="39433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207" name="Google Shape;207;p33"/>
          <p:cNvSpPr txBox="1"/>
          <p:nvPr>
            <p:ph idx="2" type="body"/>
          </p:nvPr>
        </p:nvSpPr>
        <p:spPr>
          <a:xfrm>
            <a:off x="342900" y="2194560"/>
            <a:ext cx="2400300" cy="253434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208" name="Google Shape;208;p33"/>
          <p:cNvSpPr txBox="1"/>
          <p:nvPr>
            <p:ph idx="10" type="dt"/>
          </p:nvPr>
        </p:nvSpPr>
        <p:spPr>
          <a:xfrm>
            <a:off x="349134" y="4844839"/>
            <a:ext cx="196388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9" name="Google Shape;209;p33"/>
          <p:cNvSpPr txBox="1"/>
          <p:nvPr>
            <p:ph idx="11" type="ftr"/>
          </p:nvPr>
        </p:nvSpPr>
        <p:spPr>
          <a:xfrm>
            <a:off x="3600450" y="4844839"/>
            <a:ext cx="34861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0" name="Google Shape;210;p3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Calibri"/>
                <a:ea typeface="Calibri"/>
                <a:cs typeface="Calibri"/>
                <a:sym typeface="Calibri"/>
              </a:defRPr>
            </a:lvl1pPr>
            <a:lvl2pPr indent="0" lvl="1" marL="0" algn="r">
              <a:spcBef>
                <a:spcPts val="0"/>
              </a:spcBef>
              <a:buNone/>
              <a:defRPr sz="800">
                <a:solidFill>
                  <a:schemeClr val="dk2"/>
                </a:solidFill>
                <a:latin typeface="Calibri"/>
                <a:ea typeface="Calibri"/>
                <a:cs typeface="Calibri"/>
                <a:sym typeface="Calibri"/>
              </a:defRPr>
            </a:lvl2pPr>
            <a:lvl3pPr indent="0" lvl="2" marL="0" algn="r">
              <a:spcBef>
                <a:spcPts val="0"/>
              </a:spcBef>
              <a:buNone/>
              <a:defRPr sz="800">
                <a:solidFill>
                  <a:schemeClr val="dk2"/>
                </a:solidFill>
                <a:latin typeface="Calibri"/>
                <a:ea typeface="Calibri"/>
                <a:cs typeface="Calibri"/>
                <a:sym typeface="Calibri"/>
              </a:defRPr>
            </a:lvl3pPr>
            <a:lvl4pPr indent="0" lvl="3" marL="0" algn="r">
              <a:spcBef>
                <a:spcPts val="0"/>
              </a:spcBef>
              <a:buNone/>
              <a:defRPr sz="800">
                <a:solidFill>
                  <a:schemeClr val="dk2"/>
                </a:solidFill>
                <a:latin typeface="Calibri"/>
                <a:ea typeface="Calibri"/>
                <a:cs typeface="Calibri"/>
                <a:sym typeface="Calibri"/>
              </a:defRPr>
            </a:lvl4pPr>
            <a:lvl5pPr indent="0" lvl="4" marL="0" algn="r">
              <a:spcBef>
                <a:spcPts val="0"/>
              </a:spcBef>
              <a:buNone/>
              <a:defRPr sz="800">
                <a:solidFill>
                  <a:schemeClr val="dk2"/>
                </a:solidFill>
                <a:latin typeface="Calibri"/>
                <a:ea typeface="Calibri"/>
                <a:cs typeface="Calibri"/>
                <a:sym typeface="Calibri"/>
              </a:defRPr>
            </a:lvl5pPr>
            <a:lvl6pPr indent="0" lvl="5" marL="0" algn="r">
              <a:spcBef>
                <a:spcPts val="0"/>
              </a:spcBef>
              <a:buNone/>
              <a:defRPr sz="800">
                <a:solidFill>
                  <a:schemeClr val="dk2"/>
                </a:solidFill>
                <a:latin typeface="Calibri"/>
                <a:ea typeface="Calibri"/>
                <a:cs typeface="Calibri"/>
                <a:sym typeface="Calibri"/>
              </a:defRPr>
            </a:lvl6pPr>
            <a:lvl7pPr indent="0" lvl="6" marL="0" algn="r">
              <a:spcBef>
                <a:spcPts val="0"/>
              </a:spcBef>
              <a:buNone/>
              <a:defRPr sz="800">
                <a:solidFill>
                  <a:schemeClr val="dk2"/>
                </a:solidFill>
                <a:latin typeface="Calibri"/>
                <a:ea typeface="Calibri"/>
                <a:cs typeface="Calibri"/>
                <a:sym typeface="Calibri"/>
              </a:defRPr>
            </a:lvl7pPr>
            <a:lvl8pPr indent="0" lvl="7" marL="0" algn="r">
              <a:spcBef>
                <a:spcPts val="0"/>
              </a:spcBef>
              <a:buNone/>
              <a:defRPr sz="800">
                <a:solidFill>
                  <a:schemeClr val="dk2"/>
                </a:solidFill>
                <a:latin typeface="Calibri"/>
                <a:ea typeface="Calibri"/>
                <a:cs typeface="Calibri"/>
                <a:sym typeface="Calibri"/>
              </a:defRPr>
            </a:lvl8pPr>
            <a:lvl9pPr indent="0" lvl="8" marL="0" algn="r">
              <a:spcBef>
                <a:spcPts val="0"/>
              </a:spcBef>
              <a:buNone/>
              <a:defRPr sz="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11" name="Shape 211"/>
        <p:cNvGrpSpPr/>
        <p:nvPr/>
      </p:nvGrpSpPr>
      <p:grpSpPr>
        <a:xfrm>
          <a:off x="0" y="0"/>
          <a:ext cx="0" cy="0"/>
          <a:chOff x="0" y="0"/>
          <a:chExt cx="0" cy="0"/>
        </a:xfrm>
      </p:grpSpPr>
      <p:sp>
        <p:nvSpPr>
          <p:cNvPr id="212" name="Google Shape;212;p34"/>
          <p:cNvSpPr/>
          <p:nvPr/>
        </p:nvSpPr>
        <p:spPr>
          <a:xfrm>
            <a:off x="0" y="3714750"/>
            <a:ext cx="9141619" cy="142875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 name="Google Shape;213;p34"/>
          <p:cNvSpPr/>
          <p:nvPr/>
        </p:nvSpPr>
        <p:spPr>
          <a:xfrm>
            <a:off x="11" y="368630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 name="Google Shape;214;p34"/>
          <p:cNvSpPr txBox="1"/>
          <p:nvPr>
            <p:ph type="title"/>
          </p:nvPr>
        </p:nvSpPr>
        <p:spPr>
          <a:xfrm>
            <a:off x="822960" y="3806190"/>
            <a:ext cx="7585234" cy="617220"/>
          </a:xfrm>
          <a:prstGeom prst="rect">
            <a:avLst/>
          </a:prstGeom>
          <a:noFill/>
          <a:ln>
            <a:noFill/>
          </a:ln>
        </p:spPr>
        <p:txBody>
          <a:bodyPr anchorCtr="0" anchor="b" bIns="0" lIns="68575" spcFirstLastPara="1" rIns="68575" wrap="square" tIns="0">
            <a:no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5" name="Google Shape;215;p34"/>
          <p:cNvSpPr/>
          <p:nvPr>
            <p:ph idx="2" type="pic"/>
          </p:nvPr>
        </p:nvSpPr>
        <p:spPr>
          <a:xfrm>
            <a:off x="11" y="0"/>
            <a:ext cx="9143989" cy="3686307"/>
          </a:xfrm>
          <a:prstGeom prst="rect">
            <a:avLst/>
          </a:prstGeom>
          <a:solidFill>
            <a:srgbClr val="BECAD4"/>
          </a:solidFill>
          <a:ln>
            <a:noFill/>
          </a:ln>
        </p:spPr>
      </p:sp>
      <p:sp>
        <p:nvSpPr>
          <p:cNvPr id="216" name="Google Shape;216;p34"/>
          <p:cNvSpPr txBox="1"/>
          <p:nvPr>
            <p:ph idx="1" type="body"/>
          </p:nvPr>
        </p:nvSpPr>
        <p:spPr>
          <a:xfrm>
            <a:off x="822960" y="4430268"/>
            <a:ext cx="7584948" cy="445770"/>
          </a:xfrm>
          <a:prstGeom prst="rect">
            <a:avLst/>
          </a:prstGeom>
          <a:noFill/>
          <a:ln>
            <a:noFill/>
          </a:ln>
        </p:spPr>
        <p:txBody>
          <a:bodyPr anchorCtr="0" anchor="t" bIns="0" lIns="68575" spcFirstLastPara="1" rIns="68575" wrap="square" tIns="0">
            <a:normAutofit/>
          </a:bodyPr>
          <a:lstStyle>
            <a:lvl1pPr indent="-228600" lvl="0" marL="457200" algn="l">
              <a:lnSpc>
                <a:spcPct val="90000"/>
              </a:lnSpc>
              <a:spcBef>
                <a:spcPts val="0"/>
              </a:spcBef>
              <a:spcAft>
                <a:spcPts val="0"/>
              </a:spcAft>
              <a:buSzPts val="1100"/>
              <a:buNone/>
              <a:defRPr sz="1100">
                <a:solidFill>
                  <a:srgbClr val="FFFFFF"/>
                </a:solidFill>
              </a:defRPr>
            </a:lvl1pPr>
            <a:lvl2pPr indent="-228600" lvl="1" marL="914400" algn="l">
              <a:lnSpc>
                <a:spcPct val="90000"/>
              </a:lnSpc>
              <a:spcBef>
                <a:spcPts val="5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217" name="Google Shape;217;p3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p3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9" name="Google Shape;219;p3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0" name="Shape 220"/>
        <p:cNvGrpSpPr/>
        <p:nvPr/>
      </p:nvGrpSpPr>
      <p:grpSpPr>
        <a:xfrm>
          <a:off x="0" y="0"/>
          <a:ext cx="0" cy="0"/>
          <a:chOff x="0" y="0"/>
          <a:chExt cx="0" cy="0"/>
        </a:xfrm>
      </p:grpSpPr>
      <p:sp>
        <p:nvSpPr>
          <p:cNvPr id="221" name="Google Shape;221;p35"/>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2" name="Google Shape;222;p35"/>
          <p:cNvSpPr txBox="1"/>
          <p:nvPr>
            <p:ph idx="1" type="body"/>
          </p:nvPr>
        </p:nvSpPr>
        <p:spPr>
          <a:xfrm rot="5400000">
            <a:off x="3086100" y="-878839"/>
            <a:ext cx="3017520" cy="7543800"/>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223" name="Google Shape;223;p3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4" name="Google Shape;224;p3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5" name="Google Shape;225;p3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26" name="Shape 226"/>
        <p:cNvGrpSpPr/>
        <p:nvPr/>
      </p:nvGrpSpPr>
      <p:grpSpPr>
        <a:xfrm>
          <a:off x="0" y="0"/>
          <a:ext cx="0" cy="0"/>
          <a:chOff x="0" y="0"/>
          <a:chExt cx="0" cy="0"/>
        </a:xfrm>
      </p:grpSpPr>
      <p:sp>
        <p:nvSpPr>
          <p:cNvPr id="227" name="Google Shape;227;p36"/>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 name="Google Shape;228;p36"/>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 name="Google Shape;229;p36"/>
          <p:cNvSpPr txBox="1"/>
          <p:nvPr>
            <p:ph type="title"/>
          </p:nvPr>
        </p:nvSpPr>
        <p:spPr>
          <a:xfrm rot="5400000">
            <a:off x="5369551" y="1483351"/>
            <a:ext cx="4319924" cy="197167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0" name="Google Shape;230;p36"/>
          <p:cNvSpPr txBox="1"/>
          <p:nvPr>
            <p:ph idx="1" type="body"/>
          </p:nvPr>
        </p:nvSpPr>
        <p:spPr>
          <a:xfrm rot="5400000">
            <a:off x="1369051" y="-431174"/>
            <a:ext cx="4319924" cy="5800725"/>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231" name="Google Shape;231;p3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2" name="Google Shape;232;p3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3" name="Google Shape;233;p3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4.xml"/><Relationship Id="rId12"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10000"/>
          </a:blip>
          <a:stretch>
            <a:fillRect/>
          </a:stretch>
        </a:blipFill>
      </p:bgPr>
    </p:bg>
    <p:spTree>
      <p:nvGrpSpPr>
        <p:cNvPr id="50" name="Shape 50"/>
        <p:cNvGrpSpPr/>
        <p:nvPr/>
      </p:nvGrpSpPr>
      <p:grpSpPr>
        <a:xfrm>
          <a:off x="0" y="0"/>
          <a:ext cx="0" cy="0"/>
          <a:chOff x="0" y="0"/>
          <a:chExt cx="0" cy="0"/>
        </a:xfrm>
      </p:grpSpPr>
      <p:sp>
        <p:nvSpPr>
          <p:cNvPr id="51" name="Google Shape;51;p13"/>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 name="Google Shape;52;p13"/>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 name="Google Shape;53;p13"/>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55" name="Google Shape;55;p1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6" name="Google Shape;56;p1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700" u="none" cap="none" strike="noStrike">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7" name="Google Shape;57;p1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FFFFFF"/>
                </a:solidFill>
                <a:latin typeface="Calibri"/>
                <a:ea typeface="Calibri"/>
                <a:cs typeface="Calibri"/>
                <a:sym typeface="Calibri"/>
              </a:defRPr>
            </a:lvl1pPr>
            <a:lvl2pPr indent="0" lvl="1" marL="0" marR="0" rtl="0" algn="r">
              <a:spcBef>
                <a:spcPts val="0"/>
              </a:spcBef>
              <a:buNone/>
              <a:defRPr b="0" i="0" sz="800" u="none" cap="none" strike="noStrike">
                <a:solidFill>
                  <a:srgbClr val="FFFFFF"/>
                </a:solidFill>
                <a:latin typeface="Calibri"/>
                <a:ea typeface="Calibri"/>
                <a:cs typeface="Calibri"/>
                <a:sym typeface="Calibri"/>
              </a:defRPr>
            </a:lvl2pPr>
            <a:lvl3pPr indent="0" lvl="2" marL="0" marR="0" rtl="0" algn="r">
              <a:spcBef>
                <a:spcPts val="0"/>
              </a:spcBef>
              <a:buNone/>
              <a:defRPr b="0" i="0" sz="800" u="none" cap="none" strike="noStrike">
                <a:solidFill>
                  <a:srgbClr val="FFFFFF"/>
                </a:solidFill>
                <a:latin typeface="Calibri"/>
                <a:ea typeface="Calibri"/>
                <a:cs typeface="Calibri"/>
                <a:sym typeface="Calibri"/>
              </a:defRPr>
            </a:lvl3pPr>
            <a:lvl4pPr indent="0" lvl="3" marL="0" marR="0" rtl="0" algn="r">
              <a:spcBef>
                <a:spcPts val="0"/>
              </a:spcBef>
              <a:buNone/>
              <a:defRPr b="0" i="0" sz="800" u="none" cap="none" strike="noStrike">
                <a:solidFill>
                  <a:srgbClr val="FFFFFF"/>
                </a:solidFill>
                <a:latin typeface="Calibri"/>
                <a:ea typeface="Calibri"/>
                <a:cs typeface="Calibri"/>
                <a:sym typeface="Calibri"/>
              </a:defRPr>
            </a:lvl4pPr>
            <a:lvl5pPr indent="0" lvl="4" marL="0" marR="0" rtl="0" algn="r">
              <a:spcBef>
                <a:spcPts val="0"/>
              </a:spcBef>
              <a:buNone/>
              <a:defRPr b="0" i="0" sz="800" u="none" cap="none" strike="noStrike">
                <a:solidFill>
                  <a:srgbClr val="FFFFFF"/>
                </a:solidFill>
                <a:latin typeface="Calibri"/>
                <a:ea typeface="Calibri"/>
                <a:cs typeface="Calibri"/>
                <a:sym typeface="Calibri"/>
              </a:defRPr>
            </a:lvl5pPr>
            <a:lvl6pPr indent="0" lvl="5" marL="0" marR="0" rtl="0" algn="r">
              <a:spcBef>
                <a:spcPts val="0"/>
              </a:spcBef>
              <a:buNone/>
              <a:defRPr b="0" i="0" sz="800" u="none" cap="none" strike="noStrike">
                <a:solidFill>
                  <a:srgbClr val="FFFFFF"/>
                </a:solidFill>
                <a:latin typeface="Calibri"/>
                <a:ea typeface="Calibri"/>
                <a:cs typeface="Calibri"/>
                <a:sym typeface="Calibri"/>
              </a:defRPr>
            </a:lvl6pPr>
            <a:lvl7pPr indent="0" lvl="6" marL="0" marR="0" rtl="0" algn="r">
              <a:spcBef>
                <a:spcPts val="0"/>
              </a:spcBef>
              <a:buNone/>
              <a:defRPr b="0" i="0" sz="800" u="none" cap="none" strike="noStrike">
                <a:solidFill>
                  <a:srgbClr val="FFFFFF"/>
                </a:solidFill>
                <a:latin typeface="Calibri"/>
                <a:ea typeface="Calibri"/>
                <a:cs typeface="Calibri"/>
                <a:sym typeface="Calibri"/>
              </a:defRPr>
            </a:lvl7pPr>
            <a:lvl8pPr indent="0" lvl="7" marL="0" marR="0" rtl="0" algn="r">
              <a:spcBef>
                <a:spcPts val="0"/>
              </a:spcBef>
              <a:buNone/>
              <a:defRPr b="0" i="0" sz="800" u="none" cap="none" strike="noStrike">
                <a:solidFill>
                  <a:srgbClr val="FFFFFF"/>
                </a:solidFill>
                <a:latin typeface="Calibri"/>
                <a:ea typeface="Calibri"/>
                <a:cs typeface="Calibri"/>
                <a:sym typeface="Calibri"/>
              </a:defRPr>
            </a:lvl8pPr>
            <a:lvl9pPr indent="0" lvl="8" marL="0" marR="0" rtl="0" algn="r">
              <a:spcBef>
                <a:spcPts val="0"/>
              </a:spcBef>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58" name="Google Shape;58;p13"/>
          <p:cNvCxnSpPr/>
          <p:nvPr/>
        </p:nvCxnSpPr>
        <p:spPr>
          <a:xfrm>
            <a:off x="895149" y="1303384"/>
            <a:ext cx="747522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25"/>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 name="Google Shape;144;p25"/>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 name="Google Shape;145;p25"/>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6" name="Google Shape;146;p25"/>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147" name="Google Shape;147;p2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700">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8" name="Google Shape;148;p2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sz="700" cap="none">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9" name="Google Shape;149;p2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rgbClr val="FFFFFF"/>
                </a:solidFill>
                <a:latin typeface="Calibri"/>
                <a:ea typeface="Calibri"/>
                <a:cs typeface="Calibri"/>
                <a:sym typeface="Calibri"/>
              </a:defRPr>
            </a:lvl1pPr>
            <a:lvl2pPr indent="0" lvl="1" marL="0" marR="0" rtl="0" algn="r">
              <a:spcBef>
                <a:spcPts val="0"/>
              </a:spcBef>
              <a:buNone/>
              <a:defRPr sz="800">
                <a:solidFill>
                  <a:srgbClr val="FFFFFF"/>
                </a:solidFill>
                <a:latin typeface="Calibri"/>
                <a:ea typeface="Calibri"/>
                <a:cs typeface="Calibri"/>
                <a:sym typeface="Calibri"/>
              </a:defRPr>
            </a:lvl2pPr>
            <a:lvl3pPr indent="0" lvl="2" marL="0" marR="0" rtl="0" algn="r">
              <a:spcBef>
                <a:spcPts val="0"/>
              </a:spcBef>
              <a:buNone/>
              <a:defRPr sz="800">
                <a:solidFill>
                  <a:srgbClr val="FFFFFF"/>
                </a:solidFill>
                <a:latin typeface="Calibri"/>
                <a:ea typeface="Calibri"/>
                <a:cs typeface="Calibri"/>
                <a:sym typeface="Calibri"/>
              </a:defRPr>
            </a:lvl3pPr>
            <a:lvl4pPr indent="0" lvl="3" marL="0" marR="0" rtl="0" algn="r">
              <a:spcBef>
                <a:spcPts val="0"/>
              </a:spcBef>
              <a:buNone/>
              <a:defRPr sz="800">
                <a:solidFill>
                  <a:srgbClr val="FFFFFF"/>
                </a:solidFill>
                <a:latin typeface="Calibri"/>
                <a:ea typeface="Calibri"/>
                <a:cs typeface="Calibri"/>
                <a:sym typeface="Calibri"/>
              </a:defRPr>
            </a:lvl4pPr>
            <a:lvl5pPr indent="0" lvl="4" marL="0" marR="0" rtl="0" algn="r">
              <a:spcBef>
                <a:spcPts val="0"/>
              </a:spcBef>
              <a:buNone/>
              <a:defRPr sz="800">
                <a:solidFill>
                  <a:srgbClr val="FFFFFF"/>
                </a:solidFill>
                <a:latin typeface="Calibri"/>
                <a:ea typeface="Calibri"/>
                <a:cs typeface="Calibri"/>
                <a:sym typeface="Calibri"/>
              </a:defRPr>
            </a:lvl5pPr>
            <a:lvl6pPr indent="0" lvl="5" marL="0" marR="0" rtl="0" algn="r">
              <a:spcBef>
                <a:spcPts val="0"/>
              </a:spcBef>
              <a:buNone/>
              <a:defRPr sz="800">
                <a:solidFill>
                  <a:srgbClr val="FFFFFF"/>
                </a:solidFill>
                <a:latin typeface="Calibri"/>
                <a:ea typeface="Calibri"/>
                <a:cs typeface="Calibri"/>
                <a:sym typeface="Calibri"/>
              </a:defRPr>
            </a:lvl6pPr>
            <a:lvl7pPr indent="0" lvl="6" marL="0" marR="0" rtl="0" algn="r">
              <a:spcBef>
                <a:spcPts val="0"/>
              </a:spcBef>
              <a:buNone/>
              <a:defRPr sz="800">
                <a:solidFill>
                  <a:srgbClr val="FFFFFF"/>
                </a:solidFill>
                <a:latin typeface="Calibri"/>
                <a:ea typeface="Calibri"/>
                <a:cs typeface="Calibri"/>
                <a:sym typeface="Calibri"/>
              </a:defRPr>
            </a:lvl7pPr>
            <a:lvl8pPr indent="0" lvl="7" marL="0" marR="0" rtl="0" algn="r">
              <a:spcBef>
                <a:spcPts val="0"/>
              </a:spcBef>
              <a:buNone/>
              <a:defRPr sz="800">
                <a:solidFill>
                  <a:srgbClr val="FFFFFF"/>
                </a:solidFill>
                <a:latin typeface="Calibri"/>
                <a:ea typeface="Calibri"/>
                <a:cs typeface="Calibri"/>
                <a:sym typeface="Calibri"/>
              </a:defRPr>
            </a:lvl8pPr>
            <a:lvl9pPr indent="0" lvl="8" marL="0" marR="0" rtl="0" algn="r">
              <a:spcBef>
                <a:spcPts val="0"/>
              </a:spcBef>
              <a:buNone/>
              <a:defRPr sz="8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50" name="Google Shape;150;p25"/>
          <p:cNvCxnSpPr/>
          <p:nvPr/>
        </p:nvCxnSpPr>
        <p:spPr>
          <a:xfrm>
            <a:off x="895149" y="1303384"/>
            <a:ext cx="747522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0" Type="http://schemas.openxmlformats.org/officeDocument/2006/relationships/image" Target="../media/image3.jpg"/><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hyperlink" Target="https://www.mathworks.com/discovery/slam.html" TargetMode="External"/><Relationship Id="rId9" Type="http://schemas.openxmlformats.org/officeDocument/2006/relationships/hyperlink" Target="https://openaccess.thecvf.com/content/CVPR2022/papers/Deng_Depth-Supervised_NeRF_Fewer_Views_and_Faster_Training_for_Free_CVPR_2022_paper.pdf" TargetMode="External"/><Relationship Id="rId5" Type="http://schemas.openxmlformats.org/officeDocument/2006/relationships/hyperlink" Target="https://www.automate.org/blogs/what-is-visual-slam-technology-and-what-is-it-used-for#:~:text=Visual%20SLAM%20is%20a%20specific,in%20all%20visual%20SLAM%20systems." TargetMode="External"/><Relationship Id="rId6" Type="http://schemas.openxmlformats.org/officeDocument/2006/relationships/hyperlink" Target="http://webdiis.unizar.es/~raulmur/MurMontielTardosTRO15.pdf" TargetMode="External"/><Relationship Id="rId7" Type="http://schemas.openxmlformats.org/officeDocument/2006/relationships/hyperlink" Target="https://arxiv.org/abs/2003.08934" TargetMode="External"/><Relationship Id="rId8" Type="http://schemas.openxmlformats.org/officeDocument/2006/relationships/hyperlink" Target="https://arxiv.org/pdf/2201.08845.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comments" Target="../comments/commen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2.gif"/><Relationship Id="rId4"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3.jpg"/><Relationship Id="rId5" Type="http://schemas.openxmlformats.org/officeDocument/2006/relationships/image" Target="../media/image7.gif"/><Relationship Id="rId6" Type="http://schemas.openxmlformats.org/officeDocument/2006/relationships/hyperlink" Target="https://rpg.ifi.uzh.ch/docs/VO_Part_I_Scaramuzza.pdf" TargetMode="External"/><Relationship Id="rId7" Type="http://schemas.openxmlformats.org/officeDocument/2006/relationships/hyperlink" Target="https://ieeexplore.ieee.org/stamp/stamp.jsp?tp=&amp;arnumber=615342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3.jpg"/><Relationship Id="rId5" Type="http://schemas.openxmlformats.org/officeDocument/2006/relationships/image" Target="../media/image11.gif"/><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3.jp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9.gif"/><Relationship Id="rId5"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ctrTitle"/>
          </p:nvPr>
        </p:nvSpPr>
        <p:spPr>
          <a:xfrm>
            <a:off x="-33940" y="449560"/>
            <a:ext cx="9144000" cy="704400"/>
          </a:xfrm>
          <a:prstGeom prst="rect">
            <a:avLst/>
          </a:prstGeom>
          <a:noFill/>
          <a:ln>
            <a:noFill/>
          </a:ln>
        </p:spPr>
        <p:txBody>
          <a:bodyPr anchorCtr="0" anchor="b" bIns="34275" lIns="68575" spcFirstLastPara="1" rIns="68575" wrap="square" tIns="34275">
            <a:normAutofit/>
          </a:bodyPr>
          <a:lstStyle/>
          <a:p>
            <a:pPr indent="0" lvl="0" marL="0" rtl="0" algn="ctr">
              <a:lnSpc>
                <a:spcPct val="85000"/>
              </a:lnSpc>
              <a:spcBef>
                <a:spcPts val="0"/>
              </a:spcBef>
              <a:spcAft>
                <a:spcPts val="0"/>
              </a:spcAft>
              <a:buClr>
                <a:srgbClr val="002060"/>
              </a:buClr>
              <a:buSzPts val="3600"/>
              <a:buFont typeface="Arial"/>
              <a:buNone/>
            </a:pPr>
            <a:r>
              <a:rPr b="1" lang="en" sz="3600">
                <a:solidFill>
                  <a:srgbClr val="002060"/>
                </a:solidFill>
                <a:latin typeface="Arial"/>
                <a:ea typeface="Arial"/>
                <a:cs typeface="Arial"/>
                <a:sym typeface="Arial"/>
              </a:rPr>
              <a:t>Combining SLAM and NeRF</a:t>
            </a:r>
            <a:endParaRPr b="1" sz="3600">
              <a:solidFill>
                <a:srgbClr val="002060"/>
              </a:solidFill>
              <a:latin typeface="Arial"/>
              <a:ea typeface="Arial"/>
              <a:cs typeface="Arial"/>
              <a:sym typeface="Arial"/>
            </a:endParaRPr>
          </a:p>
        </p:txBody>
      </p:sp>
      <p:sp>
        <p:nvSpPr>
          <p:cNvPr id="240" name="Google Shape;240;p37"/>
          <p:cNvSpPr txBox="1"/>
          <p:nvPr>
            <p:ph idx="1" type="subTitle"/>
          </p:nvPr>
        </p:nvSpPr>
        <p:spPr>
          <a:xfrm>
            <a:off x="0" y="3363685"/>
            <a:ext cx="9144000" cy="1338943"/>
          </a:xfrm>
          <a:prstGeom prst="rect">
            <a:avLst/>
          </a:prstGeom>
          <a:noFill/>
          <a:ln>
            <a:noFill/>
          </a:ln>
        </p:spPr>
        <p:txBody>
          <a:bodyPr anchorCtr="0" anchor="t" bIns="34275" lIns="68575" spcFirstLastPara="1" rIns="68575" wrap="square" tIns="34275">
            <a:normAutofit/>
          </a:bodyPr>
          <a:lstStyle/>
          <a:p>
            <a:pPr indent="-1676400" lvl="0" marL="2552700" rtl="0" algn="l">
              <a:lnSpc>
                <a:spcPct val="90000"/>
              </a:lnSpc>
              <a:spcBef>
                <a:spcPts val="0"/>
              </a:spcBef>
              <a:spcAft>
                <a:spcPts val="0"/>
              </a:spcAft>
              <a:buSzPts val="1400"/>
              <a:buNone/>
            </a:pPr>
            <a:r>
              <a:rPr b="1" lang="en" sz="1400" u="sng">
                <a:solidFill>
                  <a:srgbClr val="002060"/>
                </a:solidFill>
                <a:latin typeface="Arial"/>
                <a:ea typeface="Arial"/>
                <a:cs typeface="Arial"/>
                <a:sym typeface="Arial"/>
              </a:rPr>
              <a:t>PROJECT TEAM MEMBERS</a:t>
            </a:r>
            <a:r>
              <a:rPr b="1" lang="en" sz="1400">
                <a:solidFill>
                  <a:schemeClr val="dk1"/>
                </a:solidFill>
                <a:latin typeface="Arial"/>
                <a:ea typeface="Arial"/>
                <a:cs typeface="Arial"/>
                <a:sym typeface="Arial"/>
              </a:rPr>
              <a:t>			</a:t>
            </a:r>
            <a:r>
              <a:rPr b="1" lang="en" sz="1400" u="sng">
                <a:solidFill>
                  <a:srgbClr val="002060"/>
                </a:solidFill>
                <a:latin typeface="Arial"/>
                <a:ea typeface="Arial"/>
                <a:cs typeface="Arial"/>
                <a:sym typeface="Arial"/>
              </a:rPr>
              <a:t>NAME OF SUPERVISOR</a:t>
            </a:r>
            <a:endParaRPr/>
          </a:p>
          <a:p>
            <a:pPr indent="-1676400" lvl="0" marL="2552700" rtl="0" algn="l">
              <a:lnSpc>
                <a:spcPct val="90000"/>
              </a:lnSpc>
              <a:spcBef>
                <a:spcPts val="1100"/>
              </a:spcBef>
              <a:spcAft>
                <a:spcPts val="0"/>
              </a:spcAft>
              <a:buSzPts val="1400"/>
              <a:buNone/>
            </a:pPr>
            <a:r>
              <a:rPr lang="en" sz="1400">
                <a:solidFill>
                  <a:schemeClr val="dk1"/>
                </a:solidFill>
                <a:latin typeface="Arial"/>
                <a:ea typeface="Arial"/>
                <a:cs typeface="Arial"/>
                <a:sym typeface="Arial"/>
              </a:rPr>
              <a:t>1. BIPASHA PARUI 	    (BT19ECE019)		    DR. K SURENDER</a:t>
            </a:r>
            <a:endParaRPr sz="1400">
              <a:solidFill>
                <a:schemeClr val="dk1"/>
              </a:solidFill>
              <a:latin typeface="Arial"/>
              <a:ea typeface="Arial"/>
              <a:cs typeface="Arial"/>
              <a:sym typeface="Arial"/>
            </a:endParaRPr>
          </a:p>
          <a:p>
            <a:pPr indent="-1676400" lvl="0" marL="2552700" rtl="0" algn="l">
              <a:lnSpc>
                <a:spcPct val="90000"/>
              </a:lnSpc>
              <a:spcBef>
                <a:spcPts val="1100"/>
              </a:spcBef>
              <a:spcAft>
                <a:spcPts val="0"/>
              </a:spcAft>
              <a:buSzPts val="1400"/>
              <a:buNone/>
            </a:pPr>
            <a:r>
              <a:rPr lang="en" sz="1400">
                <a:solidFill>
                  <a:schemeClr val="dk1"/>
                </a:solidFill>
                <a:latin typeface="Arial"/>
                <a:ea typeface="Arial"/>
                <a:cs typeface="Arial"/>
                <a:sym typeface="Arial"/>
              </a:rPr>
              <a:t>2. YAGNESH DEVADA (BT19ECE122)</a:t>
            </a:r>
            <a:endParaRPr/>
          </a:p>
          <a:p>
            <a:pPr indent="-1676400" lvl="0" marL="2552700" rtl="0" algn="l">
              <a:lnSpc>
                <a:spcPct val="90000"/>
              </a:lnSpc>
              <a:spcBef>
                <a:spcPts val="1100"/>
              </a:spcBef>
              <a:spcAft>
                <a:spcPts val="0"/>
              </a:spcAft>
              <a:buSzPts val="1400"/>
              <a:buNone/>
            </a:pPr>
            <a:r>
              <a:t/>
            </a:r>
            <a:endParaRPr sz="1400">
              <a:solidFill>
                <a:schemeClr val="dk1"/>
              </a:solidFill>
              <a:latin typeface="Arial"/>
              <a:ea typeface="Arial"/>
              <a:cs typeface="Arial"/>
              <a:sym typeface="Arial"/>
            </a:endParaRPr>
          </a:p>
        </p:txBody>
      </p:sp>
      <p:sp>
        <p:nvSpPr>
          <p:cNvPr id="241" name="Google Shape;241;p37"/>
          <p:cNvSpPr/>
          <p:nvPr/>
        </p:nvSpPr>
        <p:spPr>
          <a:xfrm>
            <a:off x="110938" y="1358583"/>
            <a:ext cx="9144000" cy="76174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500" u="none" cap="none" strike="noStrike">
                <a:solidFill>
                  <a:schemeClr val="dk1"/>
                </a:solidFill>
                <a:latin typeface="Arial"/>
                <a:ea typeface="Arial"/>
                <a:cs typeface="Arial"/>
                <a:sym typeface="Arial"/>
              </a:rPr>
              <a:t>Project Phase I (ECD401)</a:t>
            </a:r>
            <a:endParaRPr sz="1100"/>
          </a:p>
          <a:p>
            <a:pPr indent="0" lvl="0" marL="0" marR="0" rtl="0" algn="ctr">
              <a:spcBef>
                <a:spcPts val="0"/>
              </a:spcBef>
              <a:spcAft>
                <a:spcPts val="0"/>
              </a:spcAft>
              <a:buNone/>
            </a:pPr>
            <a:r>
              <a:rPr b="1" i="0" lang="en" sz="1500" u="none" cap="none" strike="noStrike">
                <a:solidFill>
                  <a:schemeClr val="dk1"/>
                </a:solidFill>
                <a:latin typeface="Arial"/>
                <a:ea typeface="Arial"/>
                <a:cs typeface="Arial"/>
                <a:sym typeface="Arial"/>
              </a:rPr>
              <a:t>Mid Semester Examination -</a:t>
            </a:r>
            <a:r>
              <a:rPr b="1" lang="en" sz="1500">
                <a:solidFill>
                  <a:schemeClr val="dk1"/>
                </a:solidFill>
              </a:rPr>
              <a:t>2</a:t>
            </a:r>
            <a:r>
              <a:rPr b="1" i="0" lang="en" sz="1500" u="none" cap="none" strike="noStrike">
                <a:solidFill>
                  <a:schemeClr val="dk1"/>
                </a:solidFill>
                <a:latin typeface="Arial"/>
                <a:ea typeface="Arial"/>
                <a:cs typeface="Arial"/>
                <a:sym typeface="Arial"/>
              </a:rPr>
              <a:t> (</a:t>
            </a:r>
            <a:r>
              <a:rPr b="1" lang="en" sz="1500">
                <a:solidFill>
                  <a:schemeClr val="dk1"/>
                </a:solidFill>
              </a:rPr>
              <a:t>November 9</a:t>
            </a:r>
            <a:r>
              <a:rPr b="1" i="0" lang="en" sz="1500" u="none" cap="none" strike="noStrike">
                <a:solidFill>
                  <a:schemeClr val="dk1"/>
                </a:solidFill>
                <a:latin typeface="Arial"/>
                <a:ea typeface="Arial"/>
                <a:cs typeface="Arial"/>
                <a:sym typeface="Arial"/>
              </a:rPr>
              <a:t>, 2022 , </a:t>
            </a:r>
            <a:r>
              <a:rPr b="1" lang="en" sz="1500">
                <a:solidFill>
                  <a:schemeClr val="dk1"/>
                </a:solidFill>
              </a:rPr>
              <a:t>Wednesday</a:t>
            </a:r>
            <a:r>
              <a:rPr b="1" i="0" lang="en" sz="1500" u="none" cap="none" strike="noStrike">
                <a:solidFill>
                  <a:schemeClr val="dk1"/>
                </a:solidFill>
                <a:latin typeface="Arial"/>
                <a:ea typeface="Arial"/>
                <a:cs typeface="Arial"/>
                <a:sym typeface="Arial"/>
              </a:rPr>
              <a:t>)</a:t>
            </a:r>
            <a:br>
              <a:rPr b="1" i="0" lang="en" sz="1500" u="none" cap="none" strike="noStrike">
                <a:solidFill>
                  <a:schemeClr val="dk1"/>
                </a:solidFill>
                <a:latin typeface="Arial"/>
                <a:ea typeface="Arial"/>
                <a:cs typeface="Arial"/>
                <a:sym typeface="Arial"/>
              </a:rPr>
            </a:br>
            <a:endParaRPr b="0" i="0" sz="1500" u="none" cap="none" strike="noStrike">
              <a:solidFill>
                <a:schemeClr val="dk1"/>
              </a:solidFill>
              <a:latin typeface="Calibri"/>
              <a:ea typeface="Calibri"/>
              <a:cs typeface="Calibri"/>
              <a:sym typeface="Calibri"/>
            </a:endParaRPr>
          </a:p>
        </p:txBody>
      </p:sp>
      <p:pic>
        <p:nvPicPr>
          <p:cNvPr id="242" name="Google Shape;242;p37"/>
          <p:cNvPicPr preferRelativeResize="0"/>
          <p:nvPr/>
        </p:nvPicPr>
        <p:blipFill rotWithShape="1">
          <a:blip r:embed="rId3">
            <a:alphaModFix/>
          </a:blip>
          <a:srcRect b="0" l="0" r="0" t="0"/>
          <a:stretch/>
        </p:blipFill>
        <p:spPr>
          <a:xfrm>
            <a:off x="4130822" y="1950982"/>
            <a:ext cx="1104232" cy="12162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chemeClr val="dk1"/>
              </a:buClr>
              <a:buSzPts val="3600"/>
              <a:buFont typeface="Calibri"/>
              <a:buNone/>
            </a:pPr>
            <a:r>
              <a:rPr b="1" lang="en">
                <a:solidFill>
                  <a:schemeClr val="dk1"/>
                </a:solidFill>
              </a:rPr>
              <a:t>Timeline for the Project Completion</a:t>
            </a:r>
            <a:endParaRPr>
              <a:solidFill>
                <a:schemeClr val="dk1"/>
              </a:solidFill>
            </a:endParaRPr>
          </a:p>
        </p:txBody>
      </p:sp>
      <p:grpSp>
        <p:nvGrpSpPr>
          <p:cNvPr id="346" name="Google Shape;346;p46"/>
          <p:cNvGrpSpPr/>
          <p:nvPr/>
        </p:nvGrpSpPr>
        <p:grpSpPr>
          <a:xfrm>
            <a:off x="1202746" y="1384697"/>
            <a:ext cx="7163775" cy="3017043"/>
            <a:chOff x="506699" y="0"/>
            <a:chExt cx="9551700" cy="4022724"/>
          </a:xfrm>
        </p:grpSpPr>
        <p:sp>
          <p:nvSpPr>
            <p:cNvPr id="347" name="Google Shape;347;p46"/>
            <p:cNvSpPr/>
            <p:nvPr/>
          </p:nvSpPr>
          <p:spPr>
            <a:xfrm>
              <a:off x="768964" y="1699665"/>
              <a:ext cx="7898861" cy="640192"/>
            </a:xfrm>
            <a:prstGeom prst="notchedRightArrow">
              <a:avLst>
                <a:gd fmla="val 50000" name="adj1"/>
                <a:gd fmla="val 50000" name="adj2"/>
              </a:avLst>
            </a:prstGeom>
            <a:solidFill>
              <a:srgbClr val="CED2E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 name="Google Shape;348;p46"/>
            <p:cNvSpPr/>
            <p:nvPr/>
          </p:nvSpPr>
          <p:spPr>
            <a:xfrm>
              <a:off x="506699" y="0"/>
              <a:ext cx="1066372" cy="160909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 name="Google Shape;349;p46"/>
            <p:cNvSpPr txBox="1"/>
            <p:nvPr/>
          </p:nvSpPr>
          <p:spPr>
            <a:xfrm>
              <a:off x="506699" y="0"/>
              <a:ext cx="1066372" cy="1609090"/>
            </a:xfrm>
            <a:prstGeom prst="rect">
              <a:avLst/>
            </a:prstGeom>
            <a:noFill/>
            <a:ln>
              <a:noFill/>
            </a:ln>
          </p:spPr>
          <p:txBody>
            <a:bodyPr anchorCtr="0" anchor="b" bIns="64000" lIns="64000" spcFirstLastPara="1" rIns="64000" wrap="square" tIns="64000">
              <a:noAutofit/>
            </a:bodyPr>
            <a:lstStyle/>
            <a:p>
              <a:pPr indent="0" lvl="0" marL="0" marR="0" rtl="0" algn="ctr">
                <a:lnSpc>
                  <a:spcPct val="90000"/>
                </a:lnSpc>
                <a:spcBef>
                  <a:spcPts val="0"/>
                </a:spcBef>
                <a:spcAft>
                  <a:spcPts val="0"/>
                </a:spcAft>
                <a:buNone/>
              </a:pPr>
              <a:r>
                <a:rPr b="1" i="0" lang="en" sz="900" u="none" cap="none" strike="noStrike">
                  <a:solidFill>
                    <a:schemeClr val="dk1"/>
                  </a:solidFill>
                  <a:latin typeface="Calibri"/>
                  <a:ea typeface="Calibri"/>
                  <a:cs typeface="Calibri"/>
                  <a:sym typeface="Calibri"/>
                </a:rPr>
                <a:t>Literature Review</a:t>
              </a:r>
              <a:endParaRPr sz="1100"/>
            </a:p>
            <a:p>
              <a:pPr indent="0" lvl="0" marL="0" marR="0" rtl="0" algn="ctr">
                <a:lnSpc>
                  <a:spcPct val="90000"/>
                </a:lnSpc>
                <a:spcBef>
                  <a:spcPts val="300"/>
                </a:spcBef>
                <a:spcAft>
                  <a:spcPts val="0"/>
                </a:spcAft>
                <a:buNone/>
              </a:pPr>
              <a:r>
                <a:rPr b="0" i="0" lang="en" sz="900" u="none" cap="none" strike="noStrike">
                  <a:solidFill>
                    <a:schemeClr val="dk1"/>
                  </a:solidFill>
                  <a:latin typeface="Calibri"/>
                  <a:ea typeface="Calibri"/>
                  <a:cs typeface="Calibri"/>
                  <a:sym typeface="Calibri"/>
                </a:rPr>
                <a:t>Aug 22</a:t>
              </a:r>
              <a:endParaRPr b="0" i="0" sz="900" u="none" cap="none" strike="noStrike">
                <a:solidFill>
                  <a:schemeClr val="dk1"/>
                </a:solidFill>
                <a:latin typeface="Calibri"/>
                <a:ea typeface="Calibri"/>
                <a:cs typeface="Calibri"/>
                <a:sym typeface="Calibri"/>
              </a:endParaRPr>
            </a:p>
          </p:txBody>
        </p:sp>
        <p:sp>
          <p:nvSpPr>
            <p:cNvPr id="350" name="Google Shape;350;p46"/>
            <p:cNvSpPr/>
            <p:nvPr/>
          </p:nvSpPr>
          <p:spPr>
            <a:xfrm>
              <a:off x="937907" y="1909384"/>
              <a:ext cx="203956" cy="203956"/>
            </a:xfrm>
            <a:prstGeom prst="ellipse">
              <a:avLst/>
            </a:prstGeom>
            <a:solidFill>
              <a:schemeClr val="accent1"/>
            </a:solidFill>
            <a:ln cap="flat" cmpd="sng" w="1587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1" name="Google Shape;351;p46"/>
            <p:cNvSpPr/>
            <p:nvPr/>
          </p:nvSpPr>
          <p:spPr>
            <a:xfrm>
              <a:off x="1626390" y="2413634"/>
              <a:ext cx="1207165" cy="160909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 name="Google Shape;352;p46"/>
            <p:cNvSpPr txBox="1"/>
            <p:nvPr/>
          </p:nvSpPr>
          <p:spPr>
            <a:xfrm>
              <a:off x="1626390" y="2413634"/>
              <a:ext cx="1207165" cy="1609090"/>
            </a:xfrm>
            <a:prstGeom prst="rect">
              <a:avLst/>
            </a:prstGeom>
            <a:noFill/>
            <a:ln>
              <a:noFill/>
            </a:ln>
          </p:spPr>
          <p:txBody>
            <a:bodyPr anchorCtr="0" anchor="t" bIns="64000" lIns="64000" spcFirstLastPara="1" rIns="64000" wrap="square" tIns="64000">
              <a:noAutofit/>
            </a:bodyPr>
            <a:lstStyle/>
            <a:p>
              <a:pPr indent="0" lvl="0" marL="0" marR="0" rtl="0" algn="ctr">
                <a:lnSpc>
                  <a:spcPct val="90000"/>
                </a:lnSpc>
                <a:spcBef>
                  <a:spcPts val="0"/>
                </a:spcBef>
                <a:spcAft>
                  <a:spcPts val="0"/>
                </a:spcAft>
                <a:buNone/>
              </a:pPr>
              <a:r>
                <a:rPr b="0" i="0" lang="en" sz="900" u="none" cap="none" strike="noStrike">
                  <a:solidFill>
                    <a:schemeClr val="dk1"/>
                  </a:solidFill>
                  <a:latin typeface="Calibri"/>
                  <a:ea typeface="Calibri"/>
                  <a:cs typeface="Calibri"/>
                  <a:sym typeface="Calibri"/>
                </a:rPr>
                <a:t>Sept 22</a:t>
              </a:r>
              <a:endParaRPr sz="1100"/>
            </a:p>
            <a:p>
              <a:pPr indent="0" lvl="0" marL="0" marR="0" rtl="0" algn="ctr">
                <a:lnSpc>
                  <a:spcPct val="90000"/>
                </a:lnSpc>
                <a:spcBef>
                  <a:spcPts val="300"/>
                </a:spcBef>
                <a:spcAft>
                  <a:spcPts val="0"/>
                </a:spcAft>
                <a:buNone/>
              </a:pPr>
              <a:r>
                <a:rPr b="1" i="0" lang="en" sz="900" u="none" cap="none" strike="noStrike">
                  <a:solidFill>
                    <a:schemeClr val="dk1"/>
                  </a:solidFill>
                  <a:latin typeface="Calibri"/>
                  <a:ea typeface="Calibri"/>
                  <a:cs typeface="Calibri"/>
                  <a:sym typeface="Calibri"/>
                </a:rPr>
                <a:t>Understanding the code base.</a:t>
              </a:r>
              <a:endParaRPr b="1" i="0" sz="900" u="none" cap="none" strike="noStrike">
                <a:solidFill>
                  <a:schemeClr val="dk1"/>
                </a:solidFill>
                <a:latin typeface="Calibri"/>
                <a:ea typeface="Calibri"/>
                <a:cs typeface="Calibri"/>
                <a:sym typeface="Calibri"/>
              </a:endParaRPr>
            </a:p>
          </p:txBody>
        </p:sp>
        <p:sp>
          <p:nvSpPr>
            <p:cNvPr id="353" name="Google Shape;353;p46"/>
            <p:cNvSpPr/>
            <p:nvPr/>
          </p:nvSpPr>
          <p:spPr>
            <a:xfrm>
              <a:off x="2127995" y="1909384"/>
              <a:ext cx="203956" cy="203956"/>
            </a:xfrm>
            <a:prstGeom prst="ellipse">
              <a:avLst/>
            </a:prstGeom>
            <a:solidFill>
              <a:schemeClr val="accent1"/>
            </a:solidFill>
            <a:ln cap="flat" cmpd="sng" w="1587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 name="Google Shape;354;p46"/>
            <p:cNvSpPr/>
            <p:nvPr/>
          </p:nvSpPr>
          <p:spPr>
            <a:xfrm>
              <a:off x="2886874" y="0"/>
              <a:ext cx="1066372" cy="160909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 name="Google Shape;355;p46"/>
            <p:cNvSpPr txBox="1"/>
            <p:nvPr/>
          </p:nvSpPr>
          <p:spPr>
            <a:xfrm>
              <a:off x="2886874" y="0"/>
              <a:ext cx="1066372" cy="1609090"/>
            </a:xfrm>
            <a:prstGeom prst="rect">
              <a:avLst/>
            </a:prstGeom>
            <a:noFill/>
            <a:ln>
              <a:noFill/>
            </a:ln>
          </p:spPr>
          <p:txBody>
            <a:bodyPr anchorCtr="0" anchor="b" bIns="64000" lIns="64000" spcFirstLastPara="1" rIns="64000" wrap="square" tIns="64000">
              <a:noAutofit/>
            </a:bodyPr>
            <a:lstStyle/>
            <a:p>
              <a:pPr indent="0" lvl="0" marL="0" marR="0" rtl="0" algn="ctr">
                <a:lnSpc>
                  <a:spcPct val="90000"/>
                </a:lnSpc>
                <a:spcBef>
                  <a:spcPts val="0"/>
                </a:spcBef>
                <a:spcAft>
                  <a:spcPts val="0"/>
                </a:spcAft>
                <a:buNone/>
              </a:pPr>
              <a:r>
                <a:rPr b="1" lang="en" sz="900">
                  <a:solidFill>
                    <a:schemeClr val="dk1"/>
                  </a:solidFill>
                  <a:latin typeface="Calibri"/>
                  <a:ea typeface="Calibri"/>
                  <a:cs typeface="Calibri"/>
                  <a:sym typeface="Calibri"/>
                </a:rPr>
                <a:t>Generating a local map from our own dataset</a:t>
              </a:r>
              <a:r>
                <a:rPr b="1" i="0" lang="en" sz="900" u="none" cap="none" strike="noStrike">
                  <a:solidFill>
                    <a:schemeClr val="dk1"/>
                  </a:solidFill>
                  <a:latin typeface="Calibri"/>
                  <a:ea typeface="Calibri"/>
                  <a:cs typeface="Calibri"/>
                  <a:sym typeface="Calibri"/>
                </a:rPr>
                <a:t>.</a:t>
              </a:r>
              <a:endParaRPr sz="1100"/>
            </a:p>
            <a:p>
              <a:pPr indent="0" lvl="0" marL="0" marR="0" rtl="0" algn="ctr">
                <a:lnSpc>
                  <a:spcPct val="90000"/>
                </a:lnSpc>
                <a:spcBef>
                  <a:spcPts val="300"/>
                </a:spcBef>
                <a:spcAft>
                  <a:spcPts val="0"/>
                </a:spcAft>
                <a:buNone/>
              </a:pPr>
              <a:r>
                <a:rPr b="0" i="0" lang="en" sz="900" u="none" cap="none" strike="noStrike">
                  <a:solidFill>
                    <a:schemeClr val="dk1"/>
                  </a:solidFill>
                  <a:latin typeface="Calibri"/>
                  <a:ea typeface="Calibri"/>
                  <a:cs typeface="Calibri"/>
                  <a:sym typeface="Calibri"/>
                </a:rPr>
                <a:t>Oct 22</a:t>
              </a:r>
              <a:endParaRPr b="0" i="0" sz="900" u="none" cap="none" strike="noStrike">
                <a:solidFill>
                  <a:schemeClr val="dk1"/>
                </a:solidFill>
                <a:latin typeface="Calibri"/>
                <a:ea typeface="Calibri"/>
                <a:cs typeface="Calibri"/>
                <a:sym typeface="Calibri"/>
              </a:endParaRPr>
            </a:p>
          </p:txBody>
        </p:sp>
        <p:sp>
          <p:nvSpPr>
            <p:cNvPr id="356" name="Google Shape;356;p46"/>
            <p:cNvSpPr/>
            <p:nvPr/>
          </p:nvSpPr>
          <p:spPr>
            <a:xfrm>
              <a:off x="3318082" y="1909384"/>
              <a:ext cx="203956" cy="203956"/>
            </a:xfrm>
            <a:prstGeom prst="ellipse">
              <a:avLst/>
            </a:prstGeom>
            <a:solidFill>
              <a:schemeClr val="accent1"/>
            </a:solidFill>
            <a:ln cap="flat" cmpd="sng" w="1587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 name="Google Shape;357;p46"/>
            <p:cNvSpPr/>
            <p:nvPr/>
          </p:nvSpPr>
          <p:spPr>
            <a:xfrm>
              <a:off x="4006565" y="2413634"/>
              <a:ext cx="1066372" cy="160909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 name="Google Shape;358;p46"/>
            <p:cNvSpPr txBox="1"/>
            <p:nvPr/>
          </p:nvSpPr>
          <p:spPr>
            <a:xfrm>
              <a:off x="4006565" y="2413634"/>
              <a:ext cx="1066372" cy="1609090"/>
            </a:xfrm>
            <a:prstGeom prst="rect">
              <a:avLst/>
            </a:prstGeom>
            <a:noFill/>
            <a:ln>
              <a:noFill/>
            </a:ln>
          </p:spPr>
          <p:txBody>
            <a:bodyPr anchorCtr="0" anchor="t" bIns="64000" lIns="64000" spcFirstLastPara="1" rIns="64000" wrap="square" tIns="64000">
              <a:noAutofit/>
            </a:bodyPr>
            <a:lstStyle/>
            <a:p>
              <a:pPr indent="0" lvl="0" marL="0" marR="0" rtl="0" algn="ctr">
                <a:lnSpc>
                  <a:spcPct val="90000"/>
                </a:lnSpc>
                <a:spcBef>
                  <a:spcPts val="0"/>
                </a:spcBef>
                <a:spcAft>
                  <a:spcPts val="0"/>
                </a:spcAft>
                <a:buNone/>
              </a:pPr>
              <a:r>
                <a:rPr b="0" i="0" lang="en" sz="900" u="none" cap="none" strike="noStrike">
                  <a:solidFill>
                    <a:schemeClr val="dk1"/>
                  </a:solidFill>
                  <a:latin typeface="Calibri"/>
                  <a:ea typeface="Calibri"/>
                  <a:cs typeface="Calibri"/>
                  <a:sym typeface="Calibri"/>
                </a:rPr>
                <a:t>Nov, Dec 22</a:t>
              </a:r>
              <a:endParaRPr sz="1100"/>
            </a:p>
            <a:p>
              <a:pPr indent="0" lvl="0" marL="0" marR="0" rtl="0" algn="ctr">
                <a:lnSpc>
                  <a:spcPct val="90000"/>
                </a:lnSpc>
                <a:spcBef>
                  <a:spcPts val="300"/>
                </a:spcBef>
                <a:spcAft>
                  <a:spcPts val="0"/>
                </a:spcAft>
                <a:buNone/>
              </a:pPr>
              <a:r>
                <a:rPr b="1" i="0" lang="en" sz="900" u="none" cap="none" strike="noStrike">
                  <a:solidFill>
                    <a:schemeClr val="dk1"/>
                  </a:solidFill>
                  <a:latin typeface="Calibri"/>
                  <a:ea typeface="Calibri"/>
                  <a:cs typeface="Calibri"/>
                  <a:sym typeface="Calibri"/>
                </a:rPr>
                <a:t>Optimizing the local map</a:t>
              </a:r>
              <a:endParaRPr b="1" i="0" sz="900" u="none" cap="none" strike="noStrike">
                <a:solidFill>
                  <a:schemeClr val="dk1"/>
                </a:solidFill>
                <a:latin typeface="Calibri"/>
                <a:ea typeface="Calibri"/>
                <a:cs typeface="Calibri"/>
                <a:sym typeface="Calibri"/>
              </a:endParaRPr>
            </a:p>
          </p:txBody>
        </p:sp>
        <p:sp>
          <p:nvSpPr>
            <p:cNvPr id="359" name="Google Shape;359;p46"/>
            <p:cNvSpPr/>
            <p:nvPr/>
          </p:nvSpPr>
          <p:spPr>
            <a:xfrm>
              <a:off x="4437773" y="1909384"/>
              <a:ext cx="203956" cy="203956"/>
            </a:xfrm>
            <a:prstGeom prst="ellipse">
              <a:avLst/>
            </a:prstGeom>
            <a:solidFill>
              <a:schemeClr val="accent1"/>
            </a:solidFill>
            <a:ln cap="flat" cmpd="sng" w="1587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 name="Google Shape;360;p46"/>
            <p:cNvSpPr/>
            <p:nvPr/>
          </p:nvSpPr>
          <p:spPr>
            <a:xfrm>
              <a:off x="5126255" y="0"/>
              <a:ext cx="1066372" cy="160909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 name="Google Shape;361;p46"/>
            <p:cNvSpPr txBox="1"/>
            <p:nvPr/>
          </p:nvSpPr>
          <p:spPr>
            <a:xfrm>
              <a:off x="5126255" y="0"/>
              <a:ext cx="1066372" cy="1609090"/>
            </a:xfrm>
            <a:prstGeom prst="rect">
              <a:avLst/>
            </a:prstGeom>
            <a:noFill/>
            <a:ln>
              <a:noFill/>
            </a:ln>
          </p:spPr>
          <p:txBody>
            <a:bodyPr anchorCtr="0" anchor="b" bIns="64000" lIns="64000" spcFirstLastPara="1" rIns="64000" wrap="square" tIns="64000">
              <a:noAutofit/>
            </a:bodyPr>
            <a:lstStyle/>
            <a:p>
              <a:pPr indent="0" lvl="0" marL="0" marR="0" rtl="0" algn="ctr">
                <a:lnSpc>
                  <a:spcPct val="90000"/>
                </a:lnSpc>
                <a:spcBef>
                  <a:spcPts val="0"/>
                </a:spcBef>
                <a:spcAft>
                  <a:spcPts val="0"/>
                </a:spcAft>
                <a:buNone/>
              </a:pPr>
              <a:r>
                <a:rPr b="1" i="0" lang="en" sz="900" u="none" cap="none" strike="noStrike">
                  <a:solidFill>
                    <a:schemeClr val="dk1"/>
                  </a:solidFill>
                  <a:latin typeface="Calibri"/>
                  <a:ea typeface="Calibri"/>
                  <a:cs typeface="Calibri"/>
                  <a:sym typeface="Calibri"/>
                </a:rPr>
                <a:t>Local and global map fusion with NeRF module</a:t>
              </a:r>
              <a:endParaRPr sz="1100"/>
            </a:p>
            <a:p>
              <a:pPr indent="0" lvl="0" marL="0" marR="0" rtl="0" algn="ctr">
                <a:lnSpc>
                  <a:spcPct val="90000"/>
                </a:lnSpc>
                <a:spcBef>
                  <a:spcPts val="300"/>
                </a:spcBef>
                <a:spcAft>
                  <a:spcPts val="0"/>
                </a:spcAft>
                <a:buNone/>
              </a:pPr>
              <a:r>
                <a:rPr b="0" i="0" lang="en" sz="900" u="none" cap="none" strike="noStrike">
                  <a:solidFill>
                    <a:schemeClr val="dk1"/>
                  </a:solidFill>
                  <a:latin typeface="Calibri"/>
                  <a:ea typeface="Calibri"/>
                  <a:cs typeface="Calibri"/>
                  <a:sym typeface="Calibri"/>
                </a:rPr>
                <a:t>Jan 22</a:t>
              </a:r>
              <a:endParaRPr b="0" i="0" sz="900" u="none" cap="none" strike="noStrike">
                <a:solidFill>
                  <a:schemeClr val="dk1"/>
                </a:solidFill>
                <a:latin typeface="Calibri"/>
                <a:ea typeface="Calibri"/>
                <a:cs typeface="Calibri"/>
                <a:sym typeface="Calibri"/>
              </a:endParaRPr>
            </a:p>
          </p:txBody>
        </p:sp>
        <p:sp>
          <p:nvSpPr>
            <p:cNvPr id="362" name="Google Shape;362;p46"/>
            <p:cNvSpPr/>
            <p:nvPr/>
          </p:nvSpPr>
          <p:spPr>
            <a:xfrm>
              <a:off x="5557463" y="1909384"/>
              <a:ext cx="203956" cy="203956"/>
            </a:xfrm>
            <a:prstGeom prst="ellipse">
              <a:avLst/>
            </a:prstGeom>
            <a:solidFill>
              <a:schemeClr val="accent1"/>
            </a:solidFill>
            <a:ln cap="flat" cmpd="sng" w="1587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 name="Google Shape;363;p46"/>
            <p:cNvSpPr/>
            <p:nvPr/>
          </p:nvSpPr>
          <p:spPr>
            <a:xfrm>
              <a:off x="6245946" y="2413634"/>
              <a:ext cx="1066372" cy="160909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 name="Google Shape;364;p46"/>
            <p:cNvSpPr txBox="1"/>
            <p:nvPr/>
          </p:nvSpPr>
          <p:spPr>
            <a:xfrm>
              <a:off x="6245946" y="2413634"/>
              <a:ext cx="1066372" cy="1609090"/>
            </a:xfrm>
            <a:prstGeom prst="rect">
              <a:avLst/>
            </a:prstGeom>
            <a:noFill/>
            <a:ln>
              <a:noFill/>
            </a:ln>
          </p:spPr>
          <p:txBody>
            <a:bodyPr anchorCtr="0" anchor="t" bIns="64000" lIns="64000" spcFirstLastPara="1" rIns="64000" wrap="square" tIns="64000">
              <a:noAutofit/>
            </a:bodyPr>
            <a:lstStyle/>
            <a:p>
              <a:pPr indent="0" lvl="0" marL="0" marR="0" rtl="0" algn="ctr">
                <a:lnSpc>
                  <a:spcPct val="90000"/>
                </a:lnSpc>
                <a:spcBef>
                  <a:spcPts val="0"/>
                </a:spcBef>
                <a:spcAft>
                  <a:spcPts val="0"/>
                </a:spcAft>
                <a:buNone/>
              </a:pPr>
              <a:r>
                <a:rPr b="0" i="0" lang="en" sz="900" u="none" cap="none" strike="noStrike">
                  <a:solidFill>
                    <a:schemeClr val="dk1"/>
                  </a:solidFill>
                  <a:latin typeface="Calibri"/>
                  <a:ea typeface="Calibri"/>
                  <a:cs typeface="Calibri"/>
                  <a:sym typeface="Calibri"/>
                </a:rPr>
                <a:t>Feb 22</a:t>
              </a:r>
              <a:endParaRPr sz="1100"/>
            </a:p>
            <a:p>
              <a:pPr indent="0" lvl="0" marL="0" marR="0" rtl="0" algn="ctr">
                <a:lnSpc>
                  <a:spcPct val="90000"/>
                </a:lnSpc>
                <a:spcBef>
                  <a:spcPts val="300"/>
                </a:spcBef>
                <a:spcAft>
                  <a:spcPts val="0"/>
                </a:spcAft>
                <a:buNone/>
              </a:pPr>
              <a:r>
                <a:rPr b="1" i="0" lang="en" sz="900" u="none" cap="none" strike="noStrike">
                  <a:solidFill>
                    <a:schemeClr val="dk1"/>
                  </a:solidFill>
                  <a:latin typeface="Calibri"/>
                  <a:ea typeface="Calibri"/>
                  <a:cs typeface="Calibri"/>
                  <a:sym typeface="Calibri"/>
                </a:rPr>
                <a:t>Optimizing the localization module to further improve NeRF based mapping</a:t>
              </a:r>
              <a:endParaRPr b="1" i="0" sz="900" u="none" cap="none" strike="noStrike">
                <a:solidFill>
                  <a:schemeClr val="dk1"/>
                </a:solidFill>
                <a:latin typeface="Calibri"/>
                <a:ea typeface="Calibri"/>
                <a:cs typeface="Calibri"/>
                <a:sym typeface="Calibri"/>
              </a:endParaRPr>
            </a:p>
          </p:txBody>
        </p:sp>
        <p:sp>
          <p:nvSpPr>
            <p:cNvPr id="365" name="Google Shape;365;p46"/>
            <p:cNvSpPr/>
            <p:nvPr/>
          </p:nvSpPr>
          <p:spPr>
            <a:xfrm>
              <a:off x="6677154" y="1909384"/>
              <a:ext cx="203956" cy="203956"/>
            </a:xfrm>
            <a:prstGeom prst="ellipse">
              <a:avLst/>
            </a:prstGeom>
            <a:solidFill>
              <a:schemeClr val="accent1"/>
            </a:solidFill>
            <a:ln cap="flat" cmpd="sng" w="1587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 name="Google Shape;366;p46"/>
            <p:cNvSpPr/>
            <p:nvPr/>
          </p:nvSpPr>
          <p:spPr>
            <a:xfrm>
              <a:off x="7365637" y="0"/>
              <a:ext cx="1066372" cy="160909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 name="Google Shape;367;p46"/>
            <p:cNvSpPr txBox="1"/>
            <p:nvPr/>
          </p:nvSpPr>
          <p:spPr>
            <a:xfrm>
              <a:off x="7365637" y="0"/>
              <a:ext cx="1066372" cy="1609090"/>
            </a:xfrm>
            <a:prstGeom prst="rect">
              <a:avLst/>
            </a:prstGeom>
            <a:noFill/>
            <a:ln>
              <a:noFill/>
            </a:ln>
          </p:spPr>
          <p:txBody>
            <a:bodyPr anchorCtr="0" anchor="b" bIns="64000" lIns="64000" spcFirstLastPara="1" rIns="64000" wrap="square" tIns="64000">
              <a:noAutofit/>
            </a:bodyPr>
            <a:lstStyle/>
            <a:p>
              <a:pPr indent="0" lvl="0" marL="0" marR="0" rtl="0" algn="ctr">
                <a:lnSpc>
                  <a:spcPct val="90000"/>
                </a:lnSpc>
                <a:spcBef>
                  <a:spcPts val="0"/>
                </a:spcBef>
                <a:spcAft>
                  <a:spcPts val="0"/>
                </a:spcAft>
                <a:buNone/>
              </a:pPr>
              <a:r>
                <a:rPr b="1" i="0" lang="en" sz="900" u="none" cap="none" strike="noStrike">
                  <a:solidFill>
                    <a:schemeClr val="dk1"/>
                  </a:solidFill>
                  <a:latin typeface="Calibri"/>
                  <a:ea typeface="Calibri"/>
                  <a:cs typeface="Calibri"/>
                  <a:sym typeface="Calibri"/>
                </a:rPr>
                <a:t>Adding backend optimizations</a:t>
              </a:r>
              <a:endParaRPr sz="1100"/>
            </a:p>
            <a:p>
              <a:pPr indent="0" lvl="0" marL="0" marR="0" rtl="0" algn="ctr">
                <a:lnSpc>
                  <a:spcPct val="90000"/>
                </a:lnSpc>
                <a:spcBef>
                  <a:spcPts val="300"/>
                </a:spcBef>
                <a:spcAft>
                  <a:spcPts val="0"/>
                </a:spcAft>
                <a:buNone/>
              </a:pPr>
              <a:r>
                <a:rPr b="0" i="0" lang="en" sz="900" u="none" cap="none" strike="noStrike">
                  <a:solidFill>
                    <a:schemeClr val="dk1"/>
                  </a:solidFill>
                  <a:latin typeface="Calibri"/>
                  <a:ea typeface="Calibri"/>
                  <a:cs typeface="Calibri"/>
                  <a:sym typeface="Calibri"/>
                </a:rPr>
                <a:t>March 22</a:t>
              </a:r>
              <a:endParaRPr b="0" i="0" sz="900" u="none" cap="none" strike="noStrike">
                <a:solidFill>
                  <a:schemeClr val="dk1"/>
                </a:solidFill>
                <a:latin typeface="Calibri"/>
                <a:ea typeface="Calibri"/>
                <a:cs typeface="Calibri"/>
                <a:sym typeface="Calibri"/>
              </a:endParaRPr>
            </a:p>
          </p:txBody>
        </p:sp>
        <p:sp>
          <p:nvSpPr>
            <p:cNvPr id="368" name="Google Shape;368;p46"/>
            <p:cNvSpPr/>
            <p:nvPr/>
          </p:nvSpPr>
          <p:spPr>
            <a:xfrm>
              <a:off x="7796845" y="1909384"/>
              <a:ext cx="203956" cy="203956"/>
            </a:xfrm>
            <a:prstGeom prst="ellipse">
              <a:avLst/>
            </a:prstGeom>
            <a:solidFill>
              <a:schemeClr val="accent1"/>
            </a:solidFill>
            <a:ln cap="flat" cmpd="sng" w="1587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 name="Google Shape;369;p46"/>
            <p:cNvSpPr/>
            <p:nvPr/>
          </p:nvSpPr>
          <p:spPr>
            <a:xfrm>
              <a:off x="8992027" y="2086458"/>
              <a:ext cx="1066372" cy="160909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 name="Google Shape;370;p46"/>
            <p:cNvSpPr txBox="1"/>
            <p:nvPr/>
          </p:nvSpPr>
          <p:spPr>
            <a:xfrm>
              <a:off x="8992027" y="2086458"/>
              <a:ext cx="1066372" cy="1609090"/>
            </a:xfrm>
            <a:prstGeom prst="rect">
              <a:avLst/>
            </a:prstGeom>
            <a:noFill/>
            <a:ln>
              <a:noFill/>
            </a:ln>
          </p:spPr>
          <p:txBody>
            <a:bodyPr anchorCtr="0" anchor="t" bIns="64000" lIns="64000" spcFirstLastPara="1" rIns="64000" wrap="square" tIns="64000">
              <a:noAutofit/>
            </a:bodyPr>
            <a:lstStyle/>
            <a:p>
              <a:pPr indent="0" lvl="0" marL="0" marR="0" rtl="0" algn="ctr">
                <a:lnSpc>
                  <a:spcPct val="90000"/>
                </a:lnSpc>
                <a:spcBef>
                  <a:spcPts val="0"/>
                </a:spcBef>
                <a:spcAft>
                  <a:spcPts val="0"/>
                </a:spcAft>
                <a:buNone/>
              </a:pPr>
              <a:r>
                <a:t/>
              </a:r>
              <a:endParaRPr b="1" i="0" sz="900" u="none" cap="none" strike="noStrike">
                <a:solidFill>
                  <a:schemeClr val="dk1"/>
                </a:solidFill>
                <a:latin typeface="Calibri"/>
                <a:ea typeface="Calibri"/>
                <a:cs typeface="Calibri"/>
                <a:sym typeface="Calibri"/>
              </a:endParaRPr>
            </a:p>
          </p:txBody>
        </p:sp>
        <p:sp>
          <p:nvSpPr>
            <p:cNvPr id="371" name="Google Shape;371;p46"/>
            <p:cNvSpPr/>
            <p:nvPr/>
          </p:nvSpPr>
          <p:spPr>
            <a:xfrm>
              <a:off x="8817377" y="1810226"/>
              <a:ext cx="402272" cy="402272"/>
            </a:xfrm>
            <a:prstGeom prst="ellipse">
              <a:avLst/>
            </a:prstGeom>
            <a:solidFill>
              <a:schemeClr val="accent1"/>
            </a:solidFill>
            <a:ln cap="flat" cmpd="sng" w="1587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72" name="Google Shape;372;p4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Wednesday, 9 November 2022</a:t>
            </a:r>
            <a:endParaRPr/>
          </a:p>
        </p:txBody>
      </p:sp>
      <p:sp>
        <p:nvSpPr>
          <p:cNvPr id="373" name="Google Shape;373;p4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374" name="Google Shape;374;p4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46"/>
          <p:cNvPicPr preferRelativeResize="0"/>
          <p:nvPr/>
        </p:nvPicPr>
        <p:blipFill rotWithShape="1">
          <a:blip r:embed="rId3">
            <a:alphaModFix/>
          </a:blip>
          <a:srcRect b="0" l="0" r="0" t="0"/>
          <a:stretch/>
        </p:blipFill>
        <p:spPr>
          <a:xfrm>
            <a:off x="8419389" y="1"/>
            <a:ext cx="724611" cy="798129"/>
          </a:xfrm>
          <a:prstGeom prst="rect">
            <a:avLst/>
          </a:prstGeom>
          <a:noFill/>
          <a:ln>
            <a:noFill/>
          </a:ln>
        </p:spPr>
      </p:pic>
      <p:sp>
        <p:nvSpPr>
          <p:cNvPr id="376" name="Google Shape;376;p46"/>
          <p:cNvSpPr txBox="1"/>
          <p:nvPr/>
        </p:nvSpPr>
        <p:spPr>
          <a:xfrm>
            <a:off x="7856738" y="2535428"/>
            <a:ext cx="858914" cy="71558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u="none" cap="none" strike="noStrike">
                <a:solidFill>
                  <a:schemeClr val="dk1"/>
                </a:solidFill>
                <a:latin typeface="Calibri"/>
                <a:ea typeface="Calibri"/>
                <a:cs typeface="Calibri"/>
                <a:sym typeface="Calibri"/>
              </a:rPr>
              <a:t>SLAM with NeRF integration</a:t>
            </a:r>
            <a:endParaRPr sz="1100"/>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chemeClr val="dk1"/>
              </a:buClr>
              <a:buSzPts val="3600"/>
              <a:buFont typeface="Calibri"/>
              <a:buNone/>
            </a:pPr>
            <a:r>
              <a:rPr b="1" lang="en">
                <a:solidFill>
                  <a:schemeClr val="dk1"/>
                </a:solidFill>
              </a:rPr>
              <a:t>Work to be Done by the Next Evaluation</a:t>
            </a:r>
            <a:endParaRPr>
              <a:solidFill>
                <a:schemeClr val="dk1"/>
              </a:solidFill>
            </a:endParaRPr>
          </a:p>
        </p:txBody>
      </p:sp>
      <p:sp>
        <p:nvSpPr>
          <p:cNvPr id="382" name="Google Shape;382;p47"/>
          <p:cNvSpPr txBox="1"/>
          <p:nvPr>
            <p:ph idx="1" type="body"/>
          </p:nvPr>
        </p:nvSpPr>
        <p:spPr>
          <a:xfrm>
            <a:off x="822960" y="1565238"/>
            <a:ext cx="7543800" cy="3017400"/>
          </a:xfrm>
          <a:prstGeom prst="rect">
            <a:avLst/>
          </a:prstGeom>
          <a:noFill/>
          <a:ln>
            <a:noFill/>
          </a:ln>
        </p:spPr>
        <p:txBody>
          <a:bodyPr anchorCtr="0" anchor="t" bIns="34275" lIns="0" spcFirstLastPara="1" rIns="0" wrap="square" tIns="34275">
            <a:normAutofit/>
          </a:bodyPr>
          <a:lstStyle/>
          <a:p>
            <a:pPr indent="-317500" lvl="0" marL="457200" rtl="0" algn="l">
              <a:lnSpc>
                <a:spcPct val="200000"/>
              </a:lnSpc>
              <a:spcBef>
                <a:spcPts val="0"/>
              </a:spcBef>
              <a:spcAft>
                <a:spcPts val="0"/>
              </a:spcAft>
              <a:buSzPts val="1400"/>
              <a:buChar char="●"/>
            </a:pPr>
            <a:r>
              <a:rPr lang="en"/>
              <a:t> Refining generated point cloud with dense points and RGB information</a:t>
            </a:r>
            <a:endParaRPr/>
          </a:p>
          <a:p>
            <a:pPr indent="-317500" lvl="0" marL="457200" rtl="0" algn="l">
              <a:lnSpc>
                <a:spcPct val="200000"/>
              </a:lnSpc>
              <a:spcBef>
                <a:spcPts val="0"/>
              </a:spcBef>
              <a:spcAft>
                <a:spcPts val="0"/>
              </a:spcAft>
              <a:buSzPts val="1400"/>
              <a:buChar char="●"/>
            </a:pPr>
            <a:r>
              <a:rPr lang="en"/>
              <a:t> Implementing NeRF i.e generating novel 3D views on our dataset.</a:t>
            </a:r>
            <a:endParaRPr/>
          </a:p>
          <a:p>
            <a:pPr indent="-317500" lvl="0" marL="457200" rtl="0" algn="l">
              <a:lnSpc>
                <a:spcPct val="100000"/>
              </a:lnSpc>
              <a:spcBef>
                <a:spcPts val="0"/>
              </a:spcBef>
              <a:spcAft>
                <a:spcPts val="0"/>
              </a:spcAft>
              <a:buSzPts val="1400"/>
              <a:buChar char="●"/>
            </a:pPr>
            <a:r>
              <a:rPr lang="en"/>
              <a:t>Fusion</a:t>
            </a:r>
            <a:r>
              <a:rPr lang="en"/>
              <a:t> phase-1 results i.e 3D point cloud of scene generated from v-slam with NeRF based inpainting to refine sparse map into dense 3D map.</a:t>
            </a:r>
            <a:endParaRPr/>
          </a:p>
        </p:txBody>
      </p:sp>
      <p:sp>
        <p:nvSpPr>
          <p:cNvPr id="383" name="Google Shape;383;p4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Wednesday, 9 November 2022</a:t>
            </a:r>
            <a:endParaRPr/>
          </a:p>
        </p:txBody>
      </p:sp>
      <p:sp>
        <p:nvSpPr>
          <p:cNvPr id="384" name="Google Shape;384;p4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385" name="Google Shape;385;p4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47"/>
          <p:cNvPicPr preferRelativeResize="0"/>
          <p:nvPr/>
        </p:nvPicPr>
        <p:blipFill rotWithShape="1">
          <a:blip r:embed="rId3">
            <a:alphaModFix/>
          </a:blip>
          <a:srcRect b="0" l="0" r="0" t="0"/>
          <a:stretch/>
        </p:blipFill>
        <p:spPr>
          <a:xfrm>
            <a:off x="8419389" y="1"/>
            <a:ext cx="724611" cy="7981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chemeClr val="dk1"/>
              </a:buClr>
              <a:buSzPts val="3600"/>
              <a:buFont typeface="Calibri"/>
              <a:buNone/>
            </a:pPr>
            <a:r>
              <a:rPr b="1" lang="en">
                <a:solidFill>
                  <a:schemeClr val="dk1"/>
                </a:solidFill>
              </a:rPr>
              <a:t>Conclusion</a:t>
            </a:r>
            <a:endParaRPr>
              <a:solidFill>
                <a:schemeClr val="dk1"/>
              </a:solidFill>
            </a:endParaRPr>
          </a:p>
        </p:txBody>
      </p:sp>
      <p:sp>
        <p:nvSpPr>
          <p:cNvPr id="392" name="Google Shape;392;p48"/>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p>
            <a:pPr indent="-317500" lvl="0" marL="457200" rtl="0" algn="l">
              <a:lnSpc>
                <a:spcPct val="90000"/>
              </a:lnSpc>
              <a:spcBef>
                <a:spcPts val="0"/>
              </a:spcBef>
              <a:spcAft>
                <a:spcPts val="0"/>
              </a:spcAft>
              <a:buSzPts val="1400"/>
              <a:buChar char="●"/>
            </a:pPr>
            <a:r>
              <a:rPr b="1" lang="en"/>
              <a:t>SLAM</a:t>
            </a:r>
            <a:r>
              <a:rPr lang="en"/>
              <a:t> deals with finding the position of an agent in the environment along with building the map of the same environment. A better estimate of the agent’s position leads to accurate map of the environment and vice versa. </a:t>
            </a:r>
            <a:endParaRPr/>
          </a:p>
          <a:p>
            <a:pPr indent="0" lvl="0" marL="457200" rtl="0" algn="l">
              <a:lnSpc>
                <a:spcPct val="90000"/>
              </a:lnSpc>
              <a:spcBef>
                <a:spcPts val="0"/>
              </a:spcBef>
              <a:spcAft>
                <a:spcPts val="0"/>
              </a:spcAft>
              <a:buNone/>
            </a:pPr>
            <a:r>
              <a:t/>
            </a:r>
            <a:endParaRPr sz="100"/>
          </a:p>
          <a:p>
            <a:pPr indent="0" lvl="0" marL="457200" rtl="0" algn="l">
              <a:lnSpc>
                <a:spcPct val="90000"/>
              </a:lnSpc>
              <a:spcBef>
                <a:spcPts val="0"/>
              </a:spcBef>
              <a:spcAft>
                <a:spcPts val="0"/>
              </a:spcAft>
              <a:buNone/>
            </a:pPr>
            <a:r>
              <a:t/>
            </a:r>
            <a:endParaRPr sz="100"/>
          </a:p>
          <a:p>
            <a:pPr indent="0" lvl="0" marL="457200" rtl="0" algn="l">
              <a:lnSpc>
                <a:spcPct val="90000"/>
              </a:lnSpc>
              <a:spcBef>
                <a:spcPts val="0"/>
              </a:spcBef>
              <a:spcAft>
                <a:spcPts val="0"/>
              </a:spcAft>
              <a:buNone/>
            </a:pPr>
            <a:r>
              <a:t/>
            </a:r>
            <a:endParaRPr sz="100"/>
          </a:p>
          <a:p>
            <a:pPr indent="-317500" lvl="0" marL="457200" rtl="0" algn="l">
              <a:lnSpc>
                <a:spcPct val="90000"/>
              </a:lnSpc>
              <a:spcBef>
                <a:spcPts val="1100"/>
              </a:spcBef>
              <a:spcAft>
                <a:spcPts val="0"/>
              </a:spcAft>
              <a:buSzPts val="1400"/>
              <a:buChar char="●"/>
            </a:pPr>
            <a:r>
              <a:rPr b="1" lang="en"/>
              <a:t>NeRF</a:t>
            </a:r>
            <a:r>
              <a:rPr lang="en"/>
              <a:t> based mapping allows us to generate novel view of the object through a simple neural network. </a:t>
            </a:r>
            <a:endParaRPr/>
          </a:p>
          <a:p>
            <a:pPr indent="0" lvl="0" marL="457200" rtl="0" algn="l">
              <a:lnSpc>
                <a:spcPct val="90000"/>
              </a:lnSpc>
              <a:spcBef>
                <a:spcPts val="1100"/>
              </a:spcBef>
              <a:spcAft>
                <a:spcPts val="0"/>
              </a:spcAft>
              <a:buNone/>
            </a:pPr>
            <a:r>
              <a:t/>
            </a:r>
            <a:endParaRPr sz="100"/>
          </a:p>
          <a:p>
            <a:pPr indent="-317500" lvl="0" marL="457200" rtl="0" algn="l">
              <a:lnSpc>
                <a:spcPct val="90000"/>
              </a:lnSpc>
              <a:spcBef>
                <a:spcPts val="1100"/>
              </a:spcBef>
              <a:spcAft>
                <a:spcPts val="0"/>
              </a:spcAft>
              <a:buSzPts val="1400"/>
              <a:buChar char="●"/>
            </a:pPr>
            <a:r>
              <a:rPr lang="en"/>
              <a:t>Merging both of them would </a:t>
            </a:r>
            <a:r>
              <a:rPr lang="en"/>
              <a:t>improve</a:t>
            </a:r>
            <a:r>
              <a:rPr lang="en"/>
              <a:t> mapping aspect of SLAM and thus enable better localization of the agent. </a:t>
            </a:r>
            <a:endParaRPr/>
          </a:p>
        </p:txBody>
      </p:sp>
      <p:sp>
        <p:nvSpPr>
          <p:cNvPr id="393" name="Google Shape;393;p4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Wednesday, 9 November 2022</a:t>
            </a:r>
            <a:endParaRPr/>
          </a:p>
        </p:txBody>
      </p:sp>
      <p:sp>
        <p:nvSpPr>
          <p:cNvPr id="394" name="Google Shape;394;p4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395" name="Google Shape;395;p4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96" name="Google Shape;396;p48"/>
          <p:cNvPicPr preferRelativeResize="0"/>
          <p:nvPr/>
        </p:nvPicPr>
        <p:blipFill rotWithShape="1">
          <a:blip r:embed="rId3">
            <a:alphaModFix/>
          </a:blip>
          <a:srcRect b="0" l="0" r="0" t="0"/>
          <a:stretch/>
        </p:blipFill>
        <p:spPr>
          <a:xfrm>
            <a:off x="8419389" y="1"/>
            <a:ext cx="724611" cy="7981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chemeClr val="dk1"/>
              </a:buClr>
              <a:buSzPts val="3600"/>
              <a:buFont typeface="Calibri"/>
              <a:buNone/>
            </a:pPr>
            <a:r>
              <a:rPr b="1" lang="en">
                <a:solidFill>
                  <a:schemeClr val="dk1"/>
                </a:solidFill>
              </a:rPr>
              <a:t>References</a:t>
            </a:r>
            <a:endParaRPr>
              <a:solidFill>
                <a:schemeClr val="dk1"/>
              </a:solidFill>
            </a:endParaRPr>
          </a:p>
        </p:txBody>
      </p:sp>
      <p:sp>
        <p:nvSpPr>
          <p:cNvPr id="402" name="Google Shape;402;p49"/>
          <p:cNvSpPr txBox="1"/>
          <p:nvPr>
            <p:ph idx="1" type="body"/>
          </p:nvPr>
        </p:nvSpPr>
        <p:spPr>
          <a:xfrm>
            <a:off x="822949" y="1384300"/>
            <a:ext cx="8211000" cy="3017400"/>
          </a:xfrm>
          <a:prstGeom prst="rect">
            <a:avLst/>
          </a:prstGeom>
          <a:noFill/>
          <a:ln>
            <a:noFill/>
          </a:ln>
        </p:spPr>
        <p:txBody>
          <a:bodyPr anchorCtr="0" anchor="t" bIns="34275" lIns="0" spcFirstLastPara="1" rIns="0" wrap="square" tIns="34275">
            <a:normAutofit fontScale="25000" lnSpcReduction="20000"/>
          </a:bodyPr>
          <a:lstStyle/>
          <a:p>
            <a:pPr indent="-311728" lvl="0" marL="457200" rtl="0" algn="l">
              <a:lnSpc>
                <a:spcPct val="200000"/>
              </a:lnSpc>
              <a:spcBef>
                <a:spcPts val="0"/>
              </a:spcBef>
              <a:spcAft>
                <a:spcPts val="0"/>
              </a:spcAft>
              <a:buSzPct val="100000"/>
              <a:buAutoNum type="arabicPeriod"/>
            </a:pPr>
            <a:r>
              <a:rPr lang="en" sz="5236" u="sng">
                <a:solidFill>
                  <a:schemeClr val="hlink"/>
                </a:solidFill>
                <a:hlinkClick r:id="rId4"/>
              </a:rPr>
              <a:t>SLAM (Simultaneous Localization and Mapping)</a:t>
            </a:r>
            <a:r>
              <a:rPr lang="en" sz="5236"/>
              <a:t> [Blog]</a:t>
            </a:r>
            <a:endParaRPr sz="5236"/>
          </a:p>
          <a:p>
            <a:pPr indent="-311728" lvl="0" marL="457200" rtl="0" algn="l">
              <a:lnSpc>
                <a:spcPct val="200000"/>
              </a:lnSpc>
              <a:spcBef>
                <a:spcPts val="0"/>
              </a:spcBef>
              <a:spcAft>
                <a:spcPts val="0"/>
              </a:spcAft>
              <a:buSzPct val="100000"/>
              <a:buAutoNum type="arabicPeriod"/>
            </a:pPr>
            <a:r>
              <a:rPr lang="en" sz="5236" u="sng">
                <a:solidFill>
                  <a:schemeClr val="hlink"/>
                </a:solidFill>
                <a:hlinkClick r:id="rId5"/>
              </a:rPr>
              <a:t>What is Visual SLAM Technology and What is it Used For?</a:t>
            </a:r>
            <a:r>
              <a:rPr lang="en" sz="5236"/>
              <a:t> [Blog]</a:t>
            </a:r>
            <a:endParaRPr sz="5236"/>
          </a:p>
          <a:p>
            <a:pPr indent="-311728" lvl="0" marL="457200" rtl="0" algn="l">
              <a:lnSpc>
                <a:spcPct val="200000"/>
              </a:lnSpc>
              <a:spcBef>
                <a:spcPts val="0"/>
              </a:spcBef>
              <a:spcAft>
                <a:spcPts val="0"/>
              </a:spcAft>
              <a:buSzPct val="100000"/>
              <a:buAutoNum type="arabicPeriod"/>
            </a:pPr>
            <a:r>
              <a:rPr lang="en" sz="5236" u="sng">
                <a:solidFill>
                  <a:schemeClr val="hlink"/>
                </a:solidFill>
                <a:hlinkClick r:id="rId6"/>
              </a:rPr>
              <a:t>ORB-SLAM: a Versatile and Accurate Monocular SLAM System</a:t>
            </a:r>
            <a:r>
              <a:rPr lang="en" sz="5236"/>
              <a:t> Raul et al. IEEE Transactions on Robotics 2015</a:t>
            </a:r>
            <a:endParaRPr sz="5236"/>
          </a:p>
          <a:p>
            <a:pPr indent="-311728" lvl="0" marL="457200" rtl="0" algn="l">
              <a:lnSpc>
                <a:spcPct val="200000"/>
              </a:lnSpc>
              <a:spcBef>
                <a:spcPts val="0"/>
              </a:spcBef>
              <a:spcAft>
                <a:spcPts val="0"/>
              </a:spcAft>
              <a:buSzPct val="100000"/>
              <a:buAutoNum type="arabicPeriod"/>
            </a:pPr>
            <a:r>
              <a:rPr lang="en" sz="5236" u="sng">
                <a:solidFill>
                  <a:schemeClr val="hlink"/>
                </a:solidFill>
                <a:hlinkClick r:id="rId7"/>
              </a:rPr>
              <a:t>NeRF: Representing Scenes as Neural Radiance Fields for View Synthesis</a:t>
            </a:r>
            <a:r>
              <a:rPr lang="en" sz="5236"/>
              <a:t>, Ben, CVPR 2020</a:t>
            </a:r>
            <a:endParaRPr sz="5236"/>
          </a:p>
          <a:p>
            <a:pPr indent="-311728" lvl="0" marL="457200" rtl="0" algn="l">
              <a:lnSpc>
                <a:spcPct val="200000"/>
              </a:lnSpc>
              <a:spcBef>
                <a:spcPts val="0"/>
              </a:spcBef>
              <a:spcAft>
                <a:spcPts val="0"/>
              </a:spcAft>
              <a:buSzPct val="100000"/>
              <a:buAutoNum type="arabicPeriod"/>
            </a:pPr>
            <a:r>
              <a:rPr lang="en" sz="5236" u="sng">
                <a:solidFill>
                  <a:schemeClr val="hlink"/>
                </a:solidFill>
                <a:hlinkClick r:id="rId8"/>
              </a:rPr>
              <a:t>Point-NeRF: Point-based Neural Radiance Fields</a:t>
            </a:r>
            <a:r>
              <a:rPr lang="en" sz="5236"/>
              <a:t> Qiangeng et al. CVPR 2022</a:t>
            </a:r>
            <a:endParaRPr sz="5236"/>
          </a:p>
          <a:p>
            <a:pPr indent="-311728" lvl="1" marL="914400" rtl="0" algn="l">
              <a:lnSpc>
                <a:spcPct val="200000"/>
              </a:lnSpc>
              <a:spcBef>
                <a:spcPts val="0"/>
              </a:spcBef>
              <a:spcAft>
                <a:spcPts val="0"/>
              </a:spcAft>
              <a:buSzPct val="100000"/>
              <a:buAutoNum type="alphaLcPeriod"/>
            </a:pPr>
            <a:r>
              <a:rPr lang="en" sz="5236"/>
              <a:t>Inpainting and volumetric synthesis from sparse point cloud.</a:t>
            </a:r>
            <a:endParaRPr sz="5236"/>
          </a:p>
          <a:p>
            <a:pPr indent="-311728" lvl="0" marL="457200" rtl="0" algn="l">
              <a:lnSpc>
                <a:spcPct val="200000"/>
              </a:lnSpc>
              <a:spcBef>
                <a:spcPts val="0"/>
              </a:spcBef>
              <a:spcAft>
                <a:spcPts val="0"/>
              </a:spcAft>
              <a:buSzPct val="100000"/>
              <a:buAutoNum type="arabicPeriod"/>
            </a:pPr>
            <a:r>
              <a:rPr lang="en" sz="5236" u="sng">
                <a:solidFill>
                  <a:schemeClr val="hlink"/>
                </a:solidFill>
                <a:hlinkClick r:id="rId9"/>
              </a:rPr>
              <a:t>Depth-supervised NeRF: Fewer Views and Faster Training for Free</a:t>
            </a:r>
            <a:r>
              <a:rPr lang="en" sz="5236"/>
              <a:t> Kangle et al. CVPR 2022</a:t>
            </a:r>
            <a:endParaRPr sz="5236"/>
          </a:p>
          <a:p>
            <a:pPr indent="-311728" lvl="1" marL="914400" rtl="0" algn="l">
              <a:lnSpc>
                <a:spcPct val="200000"/>
              </a:lnSpc>
              <a:spcBef>
                <a:spcPts val="0"/>
              </a:spcBef>
              <a:spcAft>
                <a:spcPts val="0"/>
              </a:spcAft>
              <a:buSzPct val="100000"/>
              <a:buAutoNum type="alphaLcPeriod"/>
            </a:pPr>
            <a:r>
              <a:rPr lang="en" sz="5236"/>
              <a:t>Sparse Point cloud aided approach to improve the training time with fewer views.</a:t>
            </a:r>
            <a:endParaRPr sz="5236"/>
          </a:p>
          <a:p>
            <a:pPr indent="0" lvl="0" marL="63500" rtl="0" algn="l">
              <a:spcBef>
                <a:spcPts val="1100"/>
              </a:spcBef>
              <a:spcAft>
                <a:spcPts val="0"/>
              </a:spcAft>
              <a:buClr>
                <a:schemeClr val="dk1"/>
              </a:buClr>
              <a:buSzPct val="100000"/>
              <a:buFont typeface="Arial"/>
              <a:buNone/>
            </a:pPr>
            <a:r>
              <a:t/>
            </a:r>
            <a:endParaRPr/>
          </a:p>
          <a:p>
            <a:pPr indent="0" lvl="0" marL="63500" rtl="0" algn="l">
              <a:lnSpc>
                <a:spcPct val="90000"/>
              </a:lnSpc>
              <a:spcBef>
                <a:spcPts val="1100"/>
              </a:spcBef>
              <a:spcAft>
                <a:spcPts val="0"/>
              </a:spcAft>
              <a:buSzPct val="100000"/>
              <a:buNone/>
            </a:pPr>
            <a:r>
              <a:t/>
            </a:r>
            <a:endParaRPr/>
          </a:p>
        </p:txBody>
      </p:sp>
      <p:sp>
        <p:nvSpPr>
          <p:cNvPr id="403" name="Google Shape;403;p4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Wednesday, 9 November 2022</a:t>
            </a:r>
            <a:endParaRPr/>
          </a:p>
        </p:txBody>
      </p:sp>
      <p:sp>
        <p:nvSpPr>
          <p:cNvPr id="404" name="Google Shape;404;p4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405" name="Google Shape;405;p4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49"/>
          <p:cNvPicPr preferRelativeResize="0"/>
          <p:nvPr/>
        </p:nvPicPr>
        <p:blipFill rotWithShape="1">
          <a:blip r:embed="rId10">
            <a:alphaModFix/>
          </a:blip>
          <a:srcRect b="0" l="0" r="0" t="0"/>
          <a:stretch/>
        </p:blipFill>
        <p:spPr>
          <a:xfrm>
            <a:off x="8419389" y="1"/>
            <a:ext cx="724611" cy="7981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txBox="1"/>
          <p:nvPr/>
        </p:nvSpPr>
        <p:spPr>
          <a:xfrm>
            <a:off x="62345" y="2168443"/>
            <a:ext cx="9010997" cy="609394"/>
          </a:xfrm>
          <a:prstGeom prst="rect">
            <a:avLst/>
          </a:prstGeom>
          <a:noFill/>
          <a:ln>
            <a:noFill/>
          </a:ln>
        </p:spPr>
        <p:txBody>
          <a:bodyPr anchorCtr="0" anchor="t" bIns="34275" lIns="68575" spcFirstLastPara="1" rIns="68575" wrap="square" tIns="34275">
            <a:noAutofit/>
          </a:bodyPr>
          <a:lstStyle/>
          <a:p>
            <a:pPr indent="0" lvl="0" marL="0" marR="0" rtl="0" algn="ctr">
              <a:lnSpc>
                <a:spcPct val="85000"/>
              </a:lnSpc>
              <a:spcBef>
                <a:spcPts val="0"/>
              </a:spcBef>
              <a:spcAft>
                <a:spcPts val="0"/>
              </a:spcAft>
              <a:buClr>
                <a:schemeClr val="dk1"/>
              </a:buClr>
              <a:buSzPts val="4100"/>
              <a:buFont typeface="Calibri"/>
              <a:buNone/>
            </a:pPr>
            <a:r>
              <a:rPr b="1" lang="en" sz="4100">
                <a:solidFill>
                  <a:schemeClr val="dk1"/>
                </a:solidFill>
                <a:latin typeface="Calibri"/>
                <a:ea typeface="Calibri"/>
                <a:cs typeface="Calibri"/>
                <a:sym typeface="Calibri"/>
              </a:rPr>
              <a:t>Thank You</a:t>
            </a:r>
            <a:endParaRPr sz="4100">
              <a:solidFill>
                <a:schemeClr val="dk1"/>
              </a:solidFill>
              <a:latin typeface="Calibri"/>
              <a:ea typeface="Calibri"/>
              <a:cs typeface="Calibri"/>
              <a:sym typeface="Calibri"/>
            </a:endParaRPr>
          </a:p>
        </p:txBody>
      </p:sp>
      <p:sp>
        <p:nvSpPr>
          <p:cNvPr id="412" name="Google Shape;412;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Wednesday, 9 November 2022</a:t>
            </a:r>
            <a:endParaRPr/>
          </a:p>
        </p:txBody>
      </p:sp>
      <p:sp>
        <p:nvSpPr>
          <p:cNvPr id="413" name="Google Shape;413;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414" name="Google Shape;414;p50"/>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pic>
        <p:nvPicPr>
          <p:cNvPr descr="https://lh6.googleusercontent.com/2zwokwYVcBHd-0B5ai2TnOwXcNtpJFnImcXXtTRjAn1nZmx0E5wBVxcYp9Oii2Uzi2PTh0mBhJPsr-vq5lrc_7hkb1VsbYFVI6W4NCgU3wfqYBbc-7Dx6tDPnEuyttcK-857vD14ZDXkScHMv_ERujezco2xGKWfnanJ4IfHnKn9mKuqfJnotRdOFVbOZht_1vkGAw=s2048" id="419" name="Google Shape;419;p51"/>
          <p:cNvPicPr preferRelativeResize="0"/>
          <p:nvPr/>
        </p:nvPicPr>
        <p:blipFill rotWithShape="1">
          <a:blip r:embed="rId3">
            <a:alphaModFix/>
          </a:blip>
          <a:srcRect b="0" l="0" r="0" t="0"/>
          <a:stretch/>
        </p:blipFill>
        <p:spPr>
          <a:xfrm>
            <a:off x="2322095" y="199271"/>
            <a:ext cx="4933623" cy="435950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3" name="Shape 423"/>
        <p:cNvGrpSpPr/>
        <p:nvPr/>
      </p:nvGrpSpPr>
      <p:grpSpPr>
        <a:xfrm>
          <a:off x="0" y="0"/>
          <a:ext cx="0" cy="0"/>
          <a:chOff x="0" y="0"/>
          <a:chExt cx="0" cy="0"/>
        </a:xfrm>
      </p:grpSpPr>
      <p:pic>
        <p:nvPicPr>
          <p:cNvPr id="424" name="Google Shape;424;p52"/>
          <p:cNvPicPr preferRelativeResize="0"/>
          <p:nvPr/>
        </p:nvPicPr>
        <p:blipFill rotWithShape="1">
          <a:blip r:embed="rId3">
            <a:alphaModFix/>
          </a:blip>
          <a:srcRect b="0" l="0" r="0" t="0"/>
          <a:stretch/>
        </p:blipFill>
        <p:spPr>
          <a:xfrm>
            <a:off x="879781" y="1750300"/>
            <a:ext cx="7394307" cy="18485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8" name="Shape 428"/>
        <p:cNvGrpSpPr/>
        <p:nvPr/>
      </p:nvGrpSpPr>
      <p:grpSpPr>
        <a:xfrm>
          <a:off x="0" y="0"/>
          <a:ext cx="0" cy="0"/>
          <a:chOff x="0" y="0"/>
          <a:chExt cx="0" cy="0"/>
        </a:xfrm>
      </p:grpSpPr>
      <p:sp>
        <p:nvSpPr>
          <p:cNvPr id="429" name="Google Shape;429;p53"/>
          <p:cNvSpPr txBox="1"/>
          <p:nvPr>
            <p:ph type="title"/>
          </p:nvPr>
        </p:nvSpPr>
        <p:spPr>
          <a:xfrm>
            <a:off x="822960" y="214952"/>
            <a:ext cx="7543800" cy="10881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430" name="Google Shape;430;p53"/>
          <p:cNvSpPr txBox="1"/>
          <p:nvPr>
            <p:ph idx="1" type="body"/>
          </p:nvPr>
        </p:nvSpPr>
        <p:spPr>
          <a:xfrm>
            <a:off x="822960" y="1384300"/>
            <a:ext cx="7543800" cy="3017400"/>
          </a:xfrm>
          <a:prstGeom prst="rect">
            <a:avLst/>
          </a:prstGeom>
        </p:spPr>
        <p:txBody>
          <a:bodyPr anchorCtr="0" anchor="t" bIns="34275" lIns="0" spcFirstLastPara="1" rIns="0" wrap="square" tIns="34275">
            <a:normAutofit/>
          </a:bodyPr>
          <a:lstStyle/>
          <a:p>
            <a:pPr indent="0" lvl="0" marL="0" rtl="0" algn="l">
              <a:spcBef>
                <a:spcPts val="900"/>
              </a:spcBef>
              <a:spcAft>
                <a:spcPts val="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4" name="Shape 434"/>
        <p:cNvGrpSpPr/>
        <p:nvPr/>
      </p:nvGrpSpPr>
      <p:grpSpPr>
        <a:xfrm>
          <a:off x="0" y="0"/>
          <a:ext cx="0" cy="0"/>
          <a:chOff x="0" y="0"/>
          <a:chExt cx="0" cy="0"/>
        </a:xfrm>
      </p:grpSpPr>
      <p:sp>
        <p:nvSpPr>
          <p:cNvPr id="435" name="Google Shape;435;p54"/>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t/>
            </a:r>
            <a:endParaRPr/>
          </a:p>
        </p:txBody>
      </p:sp>
      <p:pic>
        <p:nvPicPr>
          <p:cNvPr id="436" name="Google Shape;436;p54"/>
          <p:cNvPicPr preferRelativeResize="0"/>
          <p:nvPr>
            <p:ph idx="1" type="body"/>
          </p:nvPr>
        </p:nvPicPr>
        <p:blipFill rotWithShape="1">
          <a:blip r:embed="rId3">
            <a:alphaModFix/>
          </a:blip>
          <a:srcRect b="0" l="0" r="0" t="0"/>
          <a:stretch/>
        </p:blipFill>
        <p:spPr>
          <a:xfrm>
            <a:off x="822960" y="1566737"/>
            <a:ext cx="3429000" cy="2628900"/>
          </a:xfrm>
          <a:prstGeom prst="rect">
            <a:avLst/>
          </a:prstGeom>
          <a:noFill/>
          <a:ln>
            <a:noFill/>
          </a:ln>
        </p:spPr>
      </p:pic>
      <p:pic>
        <p:nvPicPr>
          <p:cNvPr id="437" name="Google Shape;437;p54"/>
          <p:cNvPicPr preferRelativeResize="0"/>
          <p:nvPr/>
        </p:nvPicPr>
        <p:blipFill rotWithShape="1">
          <a:blip r:embed="rId4">
            <a:alphaModFix/>
          </a:blip>
          <a:srcRect b="0" l="0" r="0" t="0"/>
          <a:stretch/>
        </p:blipFill>
        <p:spPr>
          <a:xfrm>
            <a:off x="4722452" y="1887523"/>
            <a:ext cx="3644308" cy="21923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chemeClr val="dk1"/>
              </a:buClr>
              <a:buSzPts val="3600"/>
              <a:buFont typeface="Calibri"/>
              <a:buNone/>
            </a:pPr>
            <a:r>
              <a:rPr b="1" lang="en">
                <a:solidFill>
                  <a:schemeClr val="dk1"/>
                </a:solidFill>
              </a:rPr>
              <a:t>Contents </a:t>
            </a:r>
            <a:endParaRPr/>
          </a:p>
        </p:txBody>
      </p:sp>
      <p:sp>
        <p:nvSpPr>
          <p:cNvPr id="248" name="Google Shape;248;p3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Wednesday, 9 November 2022</a:t>
            </a:r>
            <a:endParaRPr/>
          </a:p>
        </p:txBody>
      </p:sp>
      <p:sp>
        <p:nvSpPr>
          <p:cNvPr id="249" name="Google Shape;249;p3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250" name="Google Shape;250;p3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38"/>
          <p:cNvPicPr preferRelativeResize="0"/>
          <p:nvPr/>
        </p:nvPicPr>
        <p:blipFill rotWithShape="1">
          <a:blip r:embed="rId4">
            <a:alphaModFix/>
          </a:blip>
          <a:srcRect b="0" l="0" r="0" t="0"/>
          <a:stretch/>
        </p:blipFill>
        <p:spPr>
          <a:xfrm>
            <a:off x="8419389" y="1"/>
            <a:ext cx="724611" cy="798129"/>
          </a:xfrm>
          <a:prstGeom prst="rect">
            <a:avLst/>
          </a:prstGeom>
          <a:noFill/>
          <a:ln>
            <a:noFill/>
          </a:ln>
        </p:spPr>
      </p:pic>
      <p:sp>
        <p:nvSpPr>
          <p:cNvPr id="252" name="Google Shape;252;p38"/>
          <p:cNvSpPr txBox="1"/>
          <p:nvPr>
            <p:ph idx="1" type="body"/>
          </p:nvPr>
        </p:nvSpPr>
        <p:spPr>
          <a:xfrm>
            <a:off x="899659" y="1549050"/>
            <a:ext cx="7664700" cy="3017400"/>
          </a:xfrm>
          <a:prstGeom prst="rect">
            <a:avLst/>
          </a:prstGeom>
          <a:noFill/>
          <a:ln>
            <a:noFill/>
          </a:ln>
        </p:spPr>
        <p:txBody>
          <a:bodyPr anchorCtr="0" anchor="t" bIns="34275" lIns="0" spcFirstLastPara="1" rIns="0" wrap="square" tIns="34275">
            <a:normAutofit fontScale="25000" lnSpcReduction="20000"/>
          </a:bodyPr>
          <a:lstStyle/>
          <a:p>
            <a:pPr indent="-363698" lvl="0" marL="342900" rtl="0" algn="l">
              <a:lnSpc>
                <a:spcPct val="90000"/>
              </a:lnSpc>
              <a:spcBef>
                <a:spcPts val="1100"/>
              </a:spcBef>
              <a:spcAft>
                <a:spcPts val="0"/>
              </a:spcAft>
              <a:buSzPct val="118432"/>
              <a:buFont typeface="Calibri"/>
              <a:buAutoNum type="arabicPeriod"/>
            </a:pPr>
            <a:r>
              <a:rPr lang="en" sz="6510"/>
              <a:t>Work Done till Midsem-Evaluation 1</a:t>
            </a:r>
            <a:endParaRPr sz="6510"/>
          </a:p>
          <a:p>
            <a:pPr indent="-363698" lvl="0" marL="342900" rtl="0" algn="l">
              <a:lnSpc>
                <a:spcPct val="90000"/>
              </a:lnSpc>
              <a:spcBef>
                <a:spcPts val="1100"/>
              </a:spcBef>
              <a:spcAft>
                <a:spcPts val="0"/>
              </a:spcAft>
              <a:buSzPct val="118432"/>
              <a:buFont typeface="Calibri"/>
              <a:buAutoNum type="arabicPeriod"/>
            </a:pPr>
            <a:r>
              <a:rPr lang="en" sz="6510"/>
              <a:t>Dataset preparation and camera calibration</a:t>
            </a:r>
            <a:endParaRPr sz="6510"/>
          </a:p>
          <a:p>
            <a:pPr indent="-363698" lvl="0" marL="342900" rtl="0" algn="l">
              <a:lnSpc>
                <a:spcPct val="90000"/>
              </a:lnSpc>
              <a:spcBef>
                <a:spcPts val="1100"/>
              </a:spcBef>
              <a:spcAft>
                <a:spcPts val="0"/>
              </a:spcAft>
              <a:buSzPct val="118432"/>
              <a:buFont typeface="Calibri"/>
              <a:buAutoNum type="arabicPeriod"/>
            </a:pPr>
            <a:r>
              <a:rPr lang="en" sz="6510"/>
              <a:t>Visual Odometry implementation of dataset </a:t>
            </a:r>
            <a:endParaRPr sz="6510"/>
          </a:p>
          <a:p>
            <a:pPr indent="-363698" lvl="0" marL="342900" rtl="0" algn="l">
              <a:lnSpc>
                <a:spcPct val="90000"/>
              </a:lnSpc>
              <a:spcBef>
                <a:spcPts val="1100"/>
              </a:spcBef>
              <a:spcAft>
                <a:spcPts val="0"/>
              </a:spcAft>
              <a:buSzPct val="118432"/>
              <a:buFont typeface="Calibri"/>
              <a:buAutoNum type="arabicPeriod"/>
            </a:pPr>
            <a:r>
              <a:rPr lang="en" sz="6510"/>
              <a:t>SLAM implementation on custom dataset</a:t>
            </a:r>
            <a:endParaRPr sz="6510"/>
          </a:p>
          <a:p>
            <a:pPr indent="-363698" lvl="0" marL="342900" rtl="0" algn="l">
              <a:lnSpc>
                <a:spcPct val="90000"/>
              </a:lnSpc>
              <a:spcBef>
                <a:spcPts val="1100"/>
              </a:spcBef>
              <a:spcAft>
                <a:spcPts val="0"/>
              </a:spcAft>
              <a:buSzPct val="118432"/>
              <a:buFont typeface="Calibri"/>
              <a:buAutoNum type="arabicPeriod"/>
            </a:pPr>
            <a:r>
              <a:rPr lang="en" sz="6510"/>
              <a:t>Feature extraction and 3D </a:t>
            </a:r>
            <a:r>
              <a:rPr lang="en" sz="6510"/>
              <a:t>mapping</a:t>
            </a:r>
            <a:r>
              <a:rPr lang="en" sz="6510"/>
              <a:t> using SLAM framework</a:t>
            </a:r>
            <a:endParaRPr sz="6510"/>
          </a:p>
          <a:p>
            <a:pPr indent="0" lvl="0" marL="63500" rtl="0" algn="l">
              <a:lnSpc>
                <a:spcPct val="90000"/>
              </a:lnSpc>
              <a:spcBef>
                <a:spcPts val="1100"/>
              </a:spcBef>
              <a:spcAft>
                <a:spcPts val="0"/>
              </a:spcAft>
              <a:buNone/>
            </a:pPr>
            <a:r>
              <a:t/>
            </a:r>
            <a:endParaRPr sz="6938"/>
          </a:p>
          <a:p>
            <a:pPr indent="-241300" lvl="0" marL="342900" rtl="0" algn="l">
              <a:lnSpc>
                <a:spcPct val="90000"/>
              </a:lnSpc>
              <a:spcBef>
                <a:spcPts val="1100"/>
              </a:spcBef>
              <a:spcAft>
                <a:spcPts val="0"/>
              </a:spcAft>
              <a:buSzPct val="100000"/>
              <a:buFont typeface="Calibri"/>
              <a:buNone/>
            </a:pPr>
            <a:r>
              <a:t/>
            </a:r>
            <a:endParaRPr/>
          </a:p>
          <a:p>
            <a:pPr indent="-241300" lvl="0" marL="342900" rtl="0" algn="l">
              <a:lnSpc>
                <a:spcPct val="90000"/>
              </a:lnSpc>
              <a:spcBef>
                <a:spcPts val="1100"/>
              </a:spcBef>
              <a:spcAft>
                <a:spcPts val="0"/>
              </a:spcAft>
              <a:buSzPct val="100000"/>
              <a:buFont typeface="Calibri"/>
              <a:buNone/>
            </a:pPr>
            <a:r>
              <a:t/>
            </a:r>
            <a:endParaRPr/>
          </a:p>
          <a:p>
            <a:pPr indent="-241300" lvl="0" marL="342900" rtl="0" algn="l">
              <a:lnSpc>
                <a:spcPct val="90000"/>
              </a:lnSpc>
              <a:spcBef>
                <a:spcPts val="1100"/>
              </a:spcBef>
              <a:spcAft>
                <a:spcPts val="0"/>
              </a:spcAft>
              <a:buSzPct val="100000"/>
              <a:buFont typeface="Calibri"/>
              <a:buNone/>
            </a:pPr>
            <a:r>
              <a:t/>
            </a:r>
            <a:endParaRPr/>
          </a:p>
          <a:p>
            <a:pPr indent="-241300" lvl="0" marL="342900" rtl="0" algn="l">
              <a:lnSpc>
                <a:spcPct val="90000"/>
              </a:lnSpc>
              <a:spcBef>
                <a:spcPts val="1100"/>
              </a:spcBef>
              <a:spcAft>
                <a:spcPts val="0"/>
              </a:spcAft>
              <a:buSzPct val="100000"/>
              <a:buFont typeface="Calibri"/>
              <a:buNone/>
            </a:pPr>
            <a:r>
              <a:t/>
            </a:r>
            <a:endParaRPr/>
          </a:p>
          <a:p>
            <a:pPr indent="0" lvl="0" marL="0" rtl="0" algn="l">
              <a:lnSpc>
                <a:spcPct val="90000"/>
              </a:lnSpc>
              <a:spcBef>
                <a:spcPts val="1100"/>
              </a:spcBef>
              <a:spcAft>
                <a:spcPts val="0"/>
              </a:spcAft>
              <a:buSzPct val="100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chemeClr val="dk1"/>
              </a:buClr>
              <a:buSzPts val="3600"/>
              <a:buFont typeface="Calibri"/>
              <a:buNone/>
            </a:pPr>
            <a:r>
              <a:rPr b="1" lang="en">
                <a:solidFill>
                  <a:schemeClr val="dk1"/>
                </a:solidFill>
              </a:rPr>
              <a:t>Work Done in last evaluation</a:t>
            </a:r>
            <a:r>
              <a:rPr b="1" lang="en">
                <a:solidFill>
                  <a:schemeClr val="dk1"/>
                </a:solidFill>
              </a:rPr>
              <a:t> </a:t>
            </a:r>
            <a:endParaRPr b="1">
              <a:solidFill>
                <a:schemeClr val="dk1"/>
              </a:solidFill>
            </a:endParaRPr>
          </a:p>
        </p:txBody>
      </p:sp>
      <p:sp>
        <p:nvSpPr>
          <p:cNvPr id="259" name="Google Shape;259;p39"/>
          <p:cNvSpPr txBox="1"/>
          <p:nvPr>
            <p:ph idx="1" type="body"/>
          </p:nvPr>
        </p:nvSpPr>
        <p:spPr>
          <a:xfrm>
            <a:off x="800110" y="1443425"/>
            <a:ext cx="7543800" cy="3017400"/>
          </a:xfrm>
          <a:prstGeom prst="rect">
            <a:avLst/>
          </a:prstGeom>
          <a:noFill/>
          <a:ln>
            <a:noFill/>
          </a:ln>
        </p:spPr>
        <p:txBody>
          <a:bodyPr anchorCtr="0" anchor="t" bIns="34275" lIns="0" spcFirstLastPara="1" rIns="0" wrap="square" tIns="34275">
            <a:normAutofit/>
          </a:bodyPr>
          <a:lstStyle/>
          <a:p>
            <a:pPr indent="-95250" lvl="0" marL="63500" rtl="0" algn="l">
              <a:lnSpc>
                <a:spcPct val="90000"/>
              </a:lnSpc>
              <a:spcBef>
                <a:spcPts val="0"/>
              </a:spcBef>
              <a:spcAft>
                <a:spcPts val="0"/>
              </a:spcAft>
              <a:buSzPts val="1500"/>
              <a:buFont typeface="Arial"/>
              <a:buChar char="•"/>
            </a:pPr>
            <a:r>
              <a:rPr lang="en"/>
              <a:t> We had formulated the problem statement and done some literature review for methods of SLAM and NeRF in mapping problems.</a:t>
            </a:r>
            <a:endParaRPr/>
          </a:p>
          <a:p>
            <a:pPr indent="0" lvl="0" marL="63500" rtl="0" algn="l">
              <a:lnSpc>
                <a:spcPct val="90000"/>
              </a:lnSpc>
              <a:spcBef>
                <a:spcPts val="0"/>
              </a:spcBef>
              <a:spcAft>
                <a:spcPts val="0"/>
              </a:spcAft>
              <a:buNone/>
            </a:pPr>
            <a:r>
              <a:t/>
            </a:r>
            <a:endParaRPr/>
          </a:p>
          <a:p>
            <a:pPr indent="-88900" lvl="0" marL="63500" rtl="0" algn="l">
              <a:lnSpc>
                <a:spcPct val="90000"/>
              </a:lnSpc>
              <a:spcBef>
                <a:spcPts val="0"/>
              </a:spcBef>
              <a:spcAft>
                <a:spcPts val="0"/>
              </a:spcAft>
              <a:buSzPts val="1400"/>
              <a:buChar char="•"/>
            </a:pPr>
            <a:r>
              <a:rPr lang="en"/>
              <a:t>Implemented base papers* of LSD slam on KITTI dataset for visual odometry and mapping.</a:t>
            </a:r>
            <a:endParaRPr/>
          </a:p>
        </p:txBody>
      </p:sp>
      <p:sp>
        <p:nvSpPr>
          <p:cNvPr id="260" name="Google Shape;260;p3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solidFill>
                  <a:schemeClr val="lt1"/>
                </a:solidFill>
              </a:rPr>
              <a:t>Wednesday, 9 November 2022</a:t>
            </a:r>
            <a:endParaRPr/>
          </a:p>
        </p:txBody>
      </p:sp>
      <p:sp>
        <p:nvSpPr>
          <p:cNvPr id="261" name="Google Shape;261;p3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262" name="Google Shape;262;p3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39"/>
          <p:cNvPicPr preferRelativeResize="0"/>
          <p:nvPr/>
        </p:nvPicPr>
        <p:blipFill rotWithShape="1">
          <a:blip r:embed="rId4">
            <a:alphaModFix/>
          </a:blip>
          <a:srcRect b="0" l="0" r="0" t="0"/>
          <a:stretch/>
        </p:blipFill>
        <p:spPr>
          <a:xfrm>
            <a:off x="8419389" y="1"/>
            <a:ext cx="724611" cy="798129"/>
          </a:xfrm>
          <a:prstGeom prst="rect">
            <a:avLst/>
          </a:prstGeom>
          <a:noFill/>
          <a:ln>
            <a:noFill/>
          </a:ln>
        </p:spPr>
      </p:pic>
      <p:pic>
        <p:nvPicPr>
          <p:cNvPr descr="Best Orb Slam GIFs | Gfycat" id="264" name="Google Shape;264;p39"/>
          <p:cNvPicPr preferRelativeResize="0"/>
          <p:nvPr/>
        </p:nvPicPr>
        <p:blipFill rotWithShape="1">
          <a:blip r:embed="rId5">
            <a:alphaModFix/>
          </a:blip>
          <a:srcRect b="0" l="0" r="0" t="0"/>
          <a:stretch/>
        </p:blipFill>
        <p:spPr>
          <a:xfrm>
            <a:off x="3074386" y="2571762"/>
            <a:ext cx="2652416" cy="1527792"/>
          </a:xfrm>
          <a:prstGeom prst="rect">
            <a:avLst/>
          </a:prstGeom>
          <a:noFill/>
          <a:ln>
            <a:noFill/>
          </a:ln>
        </p:spPr>
      </p:pic>
      <p:sp>
        <p:nvSpPr>
          <p:cNvPr id="265" name="Google Shape;265;p39"/>
          <p:cNvSpPr txBox="1"/>
          <p:nvPr/>
        </p:nvSpPr>
        <p:spPr>
          <a:xfrm>
            <a:off x="1012750" y="4241125"/>
            <a:ext cx="784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 </a:t>
            </a:r>
            <a:r>
              <a:rPr lang="en" sz="900" u="sng">
                <a:solidFill>
                  <a:schemeClr val="hlink"/>
                </a:solidFill>
                <a:latin typeface="Calibri"/>
                <a:ea typeface="Calibri"/>
                <a:cs typeface="Calibri"/>
                <a:sym typeface="Calibri"/>
                <a:hlinkClick r:id="rId6"/>
              </a:rPr>
              <a:t>Visual Odometry Part I: The First 30 Years and Fundamentals</a:t>
            </a:r>
            <a:r>
              <a:rPr lang="en" sz="900">
                <a:latin typeface="Calibri"/>
                <a:ea typeface="Calibri"/>
                <a:cs typeface="Calibri"/>
                <a:sym typeface="Calibri"/>
              </a:rPr>
              <a:t> Scaramuzza et al.  IEEE ROBOTICS &amp; AUTOMATION MAGAZINE</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a:t>
            </a:r>
            <a:r>
              <a:rPr lang="en" sz="900" u="sng">
                <a:solidFill>
                  <a:schemeClr val="hlink"/>
                </a:solidFill>
                <a:latin typeface="Calibri"/>
                <a:ea typeface="Calibri"/>
                <a:cs typeface="Calibri"/>
                <a:sym typeface="Calibri"/>
                <a:hlinkClick r:id="rId7"/>
              </a:rPr>
              <a:t>Visual Odometry Part II: Matching, Robustness, Optimization, and Applications</a:t>
            </a:r>
            <a:r>
              <a:rPr lang="en" sz="900">
                <a:latin typeface="Calibri"/>
                <a:ea typeface="Calibri"/>
                <a:cs typeface="Calibri"/>
                <a:sym typeface="Calibri"/>
              </a:rPr>
              <a:t> </a:t>
            </a:r>
            <a:r>
              <a:rPr lang="en" sz="900">
                <a:solidFill>
                  <a:schemeClr val="dk1"/>
                </a:solidFill>
                <a:latin typeface="Calibri"/>
                <a:ea typeface="Calibri"/>
                <a:cs typeface="Calibri"/>
                <a:sym typeface="Calibri"/>
              </a:rPr>
              <a:t>Scaramuzza et al.  IEEE ROBOTICS &amp; AUTOMATION MAGAZINE</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851835" y="192777"/>
            <a:ext cx="7543800" cy="10881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3600"/>
              <a:buFont typeface="Calibri"/>
              <a:buNone/>
            </a:pPr>
            <a:r>
              <a:rPr b="1" lang="en">
                <a:solidFill>
                  <a:schemeClr val="dk1"/>
                </a:solidFill>
              </a:rPr>
              <a:t>Flowchart</a:t>
            </a:r>
            <a:r>
              <a:rPr b="1" lang="en">
                <a:solidFill>
                  <a:schemeClr val="dk1"/>
                </a:solidFill>
              </a:rPr>
              <a:t> </a:t>
            </a:r>
            <a:endParaRPr/>
          </a:p>
        </p:txBody>
      </p:sp>
      <p:pic>
        <p:nvPicPr>
          <p:cNvPr id="271" name="Google Shape;271;p40"/>
          <p:cNvPicPr preferRelativeResize="0"/>
          <p:nvPr/>
        </p:nvPicPr>
        <p:blipFill>
          <a:blip r:embed="rId3">
            <a:alphaModFix/>
          </a:blip>
          <a:stretch>
            <a:fillRect/>
          </a:stretch>
        </p:blipFill>
        <p:spPr>
          <a:xfrm>
            <a:off x="851825" y="1762913"/>
            <a:ext cx="7440349" cy="2260183"/>
          </a:xfrm>
          <a:prstGeom prst="rect">
            <a:avLst/>
          </a:prstGeom>
          <a:noFill/>
          <a:ln>
            <a:noFill/>
          </a:ln>
        </p:spPr>
      </p:pic>
      <p:pic>
        <p:nvPicPr>
          <p:cNvPr id="272" name="Google Shape;272;p40"/>
          <p:cNvPicPr preferRelativeResize="0"/>
          <p:nvPr/>
        </p:nvPicPr>
        <p:blipFill>
          <a:blip r:embed="rId4">
            <a:alphaModFix/>
          </a:blip>
          <a:stretch>
            <a:fillRect/>
          </a:stretch>
        </p:blipFill>
        <p:spPr>
          <a:xfrm>
            <a:off x="6671975" y="2169050"/>
            <a:ext cx="1533701" cy="1150275"/>
          </a:xfrm>
          <a:prstGeom prst="rect">
            <a:avLst/>
          </a:prstGeom>
          <a:noFill/>
          <a:ln>
            <a:noFill/>
          </a:ln>
        </p:spPr>
      </p:pic>
      <p:sp>
        <p:nvSpPr>
          <p:cNvPr id="273" name="Google Shape;273;p4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Wednesday, 9 November 2022</a:t>
            </a:r>
            <a:endParaRPr/>
          </a:p>
        </p:txBody>
      </p:sp>
      <p:sp>
        <p:nvSpPr>
          <p:cNvPr id="274" name="Google Shape;274;p4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275" name="Google Shape;275;p40"/>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822960" y="214927"/>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chemeClr val="dk1"/>
              </a:buClr>
              <a:buSzPts val="3600"/>
              <a:buFont typeface="Calibri"/>
              <a:buNone/>
            </a:pPr>
            <a:r>
              <a:rPr b="1" lang="en">
                <a:solidFill>
                  <a:schemeClr val="dk1"/>
                </a:solidFill>
              </a:rPr>
              <a:t>Dataset Generation</a:t>
            </a:r>
            <a:endParaRPr b="1">
              <a:solidFill>
                <a:schemeClr val="dk1"/>
              </a:solidFill>
            </a:endParaRPr>
          </a:p>
        </p:txBody>
      </p:sp>
      <p:sp>
        <p:nvSpPr>
          <p:cNvPr id="281" name="Google Shape;281;p41"/>
          <p:cNvSpPr txBox="1"/>
          <p:nvPr>
            <p:ph idx="1" type="body"/>
          </p:nvPr>
        </p:nvSpPr>
        <p:spPr>
          <a:xfrm>
            <a:off x="822960" y="1443425"/>
            <a:ext cx="7543800" cy="3017400"/>
          </a:xfrm>
          <a:prstGeom prst="rect">
            <a:avLst/>
          </a:prstGeom>
          <a:noFill/>
          <a:ln>
            <a:noFill/>
          </a:ln>
        </p:spPr>
        <p:txBody>
          <a:bodyPr anchorCtr="0" anchor="t" bIns="34275" lIns="0" spcFirstLastPara="1" rIns="0" wrap="square" tIns="34275">
            <a:normAutofit/>
          </a:bodyPr>
          <a:lstStyle/>
          <a:p>
            <a:pPr indent="-95250" lvl="0" marL="63500" rtl="0" algn="l">
              <a:lnSpc>
                <a:spcPct val="90000"/>
              </a:lnSpc>
              <a:spcBef>
                <a:spcPts val="1100"/>
              </a:spcBef>
              <a:spcAft>
                <a:spcPts val="0"/>
              </a:spcAft>
              <a:buSzPts val="1500"/>
              <a:buFont typeface="Arial"/>
              <a:buChar char="•"/>
            </a:pPr>
            <a:r>
              <a:rPr lang="en"/>
              <a:t> Current evaluation and training is being done on a mini dataset generated in the VNIT’s New Academic building. </a:t>
            </a:r>
            <a:endParaRPr/>
          </a:p>
          <a:p>
            <a:pPr indent="-95250" lvl="0" marL="63500" rtl="0" algn="l">
              <a:lnSpc>
                <a:spcPct val="90000"/>
              </a:lnSpc>
              <a:spcBef>
                <a:spcPts val="1100"/>
              </a:spcBef>
              <a:spcAft>
                <a:spcPts val="0"/>
              </a:spcAft>
              <a:buSzPts val="1500"/>
              <a:buFont typeface="Arial"/>
              <a:buChar char="•"/>
            </a:pPr>
            <a:r>
              <a:rPr lang="en"/>
              <a:t>The video was recorded using a RealSense D415 RGB-D camera. The feature extractions were done using ORB features which show similar efficiency in terms of scale and illuminance variance as SIFT but </a:t>
            </a:r>
            <a:r>
              <a:rPr lang="en"/>
              <a:t>comparatively</a:t>
            </a:r>
            <a:r>
              <a:rPr lang="en"/>
              <a:t> faster are more selective. </a:t>
            </a:r>
            <a:endParaRPr/>
          </a:p>
          <a:p>
            <a:pPr indent="0" lvl="0" marL="0" rtl="0" algn="l">
              <a:lnSpc>
                <a:spcPct val="90000"/>
              </a:lnSpc>
              <a:spcBef>
                <a:spcPts val="1100"/>
              </a:spcBef>
              <a:spcAft>
                <a:spcPts val="0"/>
              </a:spcAft>
              <a:buSzPts val="1500"/>
              <a:buNone/>
            </a:pPr>
            <a:r>
              <a:t/>
            </a:r>
            <a:endParaRPr/>
          </a:p>
          <a:p>
            <a:pPr indent="-63500" lvl="2" marL="419100" rtl="0" algn="l">
              <a:lnSpc>
                <a:spcPct val="90000"/>
              </a:lnSpc>
              <a:spcBef>
                <a:spcPts val="300"/>
              </a:spcBef>
              <a:spcAft>
                <a:spcPts val="0"/>
              </a:spcAft>
              <a:buSzPts val="1100"/>
              <a:buFont typeface="Arial"/>
              <a:buNone/>
            </a:pPr>
            <a:r>
              <a:t/>
            </a:r>
            <a:endParaRPr/>
          </a:p>
        </p:txBody>
      </p:sp>
      <p:sp>
        <p:nvSpPr>
          <p:cNvPr id="282" name="Google Shape;282;p4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solidFill>
                  <a:schemeClr val="lt1"/>
                </a:solidFill>
              </a:rPr>
              <a:t>Wednesday, 9 November 2022</a:t>
            </a:r>
            <a:endParaRPr/>
          </a:p>
        </p:txBody>
      </p:sp>
      <p:sp>
        <p:nvSpPr>
          <p:cNvPr id="283" name="Google Shape;283;p4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284" name="Google Shape;284;p4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41"/>
          <p:cNvPicPr preferRelativeResize="0"/>
          <p:nvPr/>
        </p:nvPicPr>
        <p:blipFill rotWithShape="1">
          <a:blip r:embed="rId4">
            <a:alphaModFix/>
          </a:blip>
          <a:srcRect b="0" l="0" r="0" t="0"/>
          <a:stretch/>
        </p:blipFill>
        <p:spPr>
          <a:xfrm>
            <a:off x="8419389" y="1"/>
            <a:ext cx="724611" cy="798129"/>
          </a:xfrm>
          <a:prstGeom prst="rect">
            <a:avLst/>
          </a:prstGeom>
          <a:noFill/>
          <a:ln>
            <a:noFill/>
          </a:ln>
        </p:spPr>
      </p:pic>
      <p:pic>
        <p:nvPicPr>
          <p:cNvPr id="286" name="Google Shape;286;p41"/>
          <p:cNvPicPr preferRelativeResize="0"/>
          <p:nvPr/>
        </p:nvPicPr>
        <p:blipFill>
          <a:blip r:embed="rId5">
            <a:alphaModFix/>
          </a:blip>
          <a:stretch>
            <a:fillRect/>
          </a:stretch>
        </p:blipFill>
        <p:spPr>
          <a:xfrm>
            <a:off x="1161000" y="2864375"/>
            <a:ext cx="2923475" cy="1690225"/>
          </a:xfrm>
          <a:prstGeom prst="rect">
            <a:avLst/>
          </a:prstGeom>
          <a:noFill/>
          <a:ln>
            <a:noFill/>
          </a:ln>
        </p:spPr>
      </p:pic>
      <p:pic>
        <p:nvPicPr>
          <p:cNvPr id="287" name="Google Shape;287;p41"/>
          <p:cNvPicPr preferRelativeResize="0"/>
          <p:nvPr/>
        </p:nvPicPr>
        <p:blipFill rotWithShape="1">
          <a:blip r:embed="rId6">
            <a:alphaModFix/>
          </a:blip>
          <a:srcRect b="42831" l="2540" r="65342" t="12727"/>
          <a:stretch/>
        </p:blipFill>
        <p:spPr>
          <a:xfrm>
            <a:off x="4623725" y="2864375"/>
            <a:ext cx="2923493" cy="1690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chemeClr val="dk1"/>
              </a:buClr>
              <a:buSzPts val="3600"/>
              <a:buFont typeface="Calibri"/>
              <a:buNone/>
            </a:pPr>
            <a:r>
              <a:rPr b="1" lang="en">
                <a:solidFill>
                  <a:schemeClr val="dk1"/>
                </a:solidFill>
              </a:rPr>
              <a:t>Calibration</a:t>
            </a:r>
            <a:endParaRPr b="1">
              <a:solidFill>
                <a:schemeClr val="dk1"/>
              </a:solidFill>
            </a:endParaRPr>
          </a:p>
        </p:txBody>
      </p:sp>
      <p:sp>
        <p:nvSpPr>
          <p:cNvPr id="293" name="Google Shape;293;p42"/>
          <p:cNvSpPr txBox="1"/>
          <p:nvPr>
            <p:ph idx="1" type="body"/>
          </p:nvPr>
        </p:nvSpPr>
        <p:spPr>
          <a:xfrm>
            <a:off x="453460" y="1391700"/>
            <a:ext cx="7543800" cy="3017400"/>
          </a:xfrm>
          <a:prstGeom prst="rect">
            <a:avLst/>
          </a:prstGeom>
          <a:noFill/>
          <a:ln>
            <a:noFill/>
          </a:ln>
        </p:spPr>
        <p:txBody>
          <a:bodyPr anchorCtr="0" anchor="t" bIns="34275" lIns="0" spcFirstLastPara="1" rIns="0" wrap="square" tIns="34275">
            <a:normAutofit/>
          </a:bodyPr>
          <a:lstStyle/>
          <a:p>
            <a:pPr indent="-323850" lvl="0" marL="457200" rtl="0" algn="l">
              <a:lnSpc>
                <a:spcPct val="100000"/>
              </a:lnSpc>
              <a:spcBef>
                <a:spcPts val="500"/>
              </a:spcBef>
              <a:spcAft>
                <a:spcPts val="0"/>
              </a:spcAft>
              <a:buSzPts val="1500"/>
              <a:buChar char=" "/>
            </a:pPr>
            <a:r>
              <a:rPr lang="en" sz="1500"/>
              <a:t>In order to perform slam on generated dataset, the camera was first calibrated using Zhang’s method or checkerboard method. It makes use of the coplanarity constraint of corner points in checkerboard to extract the intrinsic parameters of the camera.</a:t>
            </a:r>
            <a:endParaRPr sz="1500"/>
          </a:p>
          <a:p>
            <a:pPr indent="0" lvl="0" marL="292100" rtl="0" algn="l">
              <a:lnSpc>
                <a:spcPct val="150000"/>
              </a:lnSpc>
              <a:spcBef>
                <a:spcPts val="500"/>
              </a:spcBef>
              <a:spcAft>
                <a:spcPts val="0"/>
              </a:spcAft>
              <a:buNone/>
            </a:pPr>
            <a:r>
              <a:t/>
            </a:r>
            <a:endParaRPr sz="1800"/>
          </a:p>
          <a:p>
            <a:pPr indent="0" lvl="0" marL="0" rtl="0" algn="l">
              <a:lnSpc>
                <a:spcPct val="90000"/>
              </a:lnSpc>
              <a:spcBef>
                <a:spcPts val="1200"/>
              </a:spcBef>
              <a:spcAft>
                <a:spcPts val="0"/>
              </a:spcAft>
              <a:buSzPts val="1500"/>
              <a:buNone/>
            </a:pPr>
            <a:r>
              <a:t/>
            </a:r>
            <a:endParaRPr/>
          </a:p>
          <a:p>
            <a:pPr indent="0" lvl="0" marL="0" rtl="0" algn="l">
              <a:lnSpc>
                <a:spcPct val="90000"/>
              </a:lnSpc>
              <a:spcBef>
                <a:spcPts val="1100"/>
              </a:spcBef>
              <a:spcAft>
                <a:spcPts val="0"/>
              </a:spcAft>
              <a:buSzPts val="1500"/>
              <a:buNone/>
            </a:pPr>
            <a:r>
              <a:t/>
            </a:r>
            <a:endParaRPr/>
          </a:p>
        </p:txBody>
      </p:sp>
      <p:sp>
        <p:nvSpPr>
          <p:cNvPr id="294" name="Google Shape;294;p4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Wednesday, 9 November 2022</a:t>
            </a:r>
            <a:endParaRPr/>
          </a:p>
        </p:txBody>
      </p:sp>
      <p:sp>
        <p:nvSpPr>
          <p:cNvPr id="295" name="Google Shape;295;p4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296" name="Google Shape;296;p4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42"/>
          <p:cNvPicPr preferRelativeResize="0"/>
          <p:nvPr/>
        </p:nvPicPr>
        <p:blipFill rotWithShape="1">
          <a:blip r:embed="rId3">
            <a:alphaModFix/>
          </a:blip>
          <a:srcRect b="0" l="0" r="0" t="0"/>
          <a:stretch/>
        </p:blipFill>
        <p:spPr>
          <a:xfrm>
            <a:off x="8419389" y="1"/>
            <a:ext cx="724611" cy="798129"/>
          </a:xfrm>
          <a:prstGeom prst="rect">
            <a:avLst/>
          </a:prstGeom>
          <a:noFill/>
          <a:ln>
            <a:noFill/>
          </a:ln>
        </p:spPr>
      </p:pic>
      <p:pic>
        <p:nvPicPr>
          <p:cNvPr id="298" name="Google Shape;298;p42"/>
          <p:cNvPicPr preferRelativeResize="0"/>
          <p:nvPr/>
        </p:nvPicPr>
        <p:blipFill>
          <a:blip r:embed="rId4">
            <a:alphaModFix/>
          </a:blip>
          <a:stretch>
            <a:fillRect/>
          </a:stretch>
        </p:blipFill>
        <p:spPr>
          <a:xfrm>
            <a:off x="1650651" y="2352438"/>
            <a:ext cx="3441126" cy="1935625"/>
          </a:xfrm>
          <a:prstGeom prst="rect">
            <a:avLst/>
          </a:prstGeom>
          <a:noFill/>
          <a:ln>
            <a:noFill/>
          </a:ln>
        </p:spPr>
      </p:pic>
      <p:sp>
        <p:nvSpPr>
          <p:cNvPr id="299" name="Google Shape;299;p42"/>
          <p:cNvSpPr txBox="1"/>
          <p:nvPr/>
        </p:nvSpPr>
        <p:spPr>
          <a:xfrm>
            <a:off x="5601700" y="2571750"/>
            <a:ext cx="2631000" cy="1497000"/>
          </a:xfrm>
          <a:prstGeom prst="rect">
            <a:avLst/>
          </a:prstGeom>
          <a:noFill/>
          <a:ln>
            <a:noFill/>
          </a:ln>
        </p:spPr>
        <p:txBody>
          <a:bodyPr anchorCtr="0" anchor="b"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chemeClr val="lt1"/>
                </a:highlight>
                <a:latin typeface="Courier New"/>
                <a:ea typeface="Courier New"/>
                <a:cs typeface="Courier New"/>
                <a:sym typeface="Courier New"/>
              </a:rPr>
              <a:t>Obtained Calibration values</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lt1"/>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lt1"/>
                </a:solidFill>
                <a:highlight>
                  <a:srgbClr val="434343"/>
                </a:highlight>
                <a:latin typeface="Courier New"/>
                <a:ea typeface="Courier New"/>
                <a:cs typeface="Courier New"/>
                <a:sym typeface="Courier New"/>
              </a:rPr>
              <a:t>[[924.72,0     ,616.02],             </a:t>
            </a:r>
            <a:r>
              <a:rPr lang="en" sz="1050">
                <a:solidFill>
                  <a:srgbClr val="434343"/>
                </a:solidFill>
                <a:highlight>
                  <a:srgbClr val="434343"/>
                </a:highlight>
                <a:latin typeface="Courier New"/>
                <a:ea typeface="Courier New"/>
                <a:cs typeface="Courier New"/>
                <a:sym typeface="Courier New"/>
              </a:rPr>
              <a:t>_</a:t>
            </a:r>
            <a:r>
              <a:rPr lang="en" sz="1050">
                <a:solidFill>
                  <a:schemeClr val="lt1"/>
                </a:solidFill>
                <a:highlight>
                  <a:srgbClr val="434343"/>
                </a:highlight>
                <a:latin typeface="Courier New"/>
                <a:ea typeface="Courier New"/>
                <a:cs typeface="Courier New"/>
                <a:sym typeface="Courier New"/>
              </a:rPr>
              <a:t>[0     ,924.39,360.19],</a:t>
            </a:r>
            <a:endParaRPr sz="1050">
              <a:solidFill>
                <a:schemeClr val="lt1"/>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lt1"/>
                </a:solidFill>
                <a:highlight>
                  <a:srgbClr val="434343"/>
                </a:highlight>
                <a:latin typeface="Courier New"/>
                <a:ea typeface="Courier New"/>
                <a:cs typeface="Courier New"/>
                <a:sym typeface="Courier New"/>
              </a:rPr>
              <a:t> [0     ,0     ,1     ]]</a:t>
            </a:r>
            <a:endParaRPr sz="1050">
              <a:solidFill>
                <a:schemeClr val="lt1"/>
              </a:solidFill>
              <a:highlight>
                <a:srgbClr val="434343"/>
              </a:highlight>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b="1" lang="en">
                <a:solidFill>
                  <a:schemeClr val="dk1"/>
                </a:solidFill>
              </a:rPr>
              <a:t>Visual Odometry and 3D mapping </a:t>
            </a:r>
            <a:endParaRPr b="1">
              <a:solidFill>
                <a:schemeClr val="dk1"/>
              </a:solidFill>
            </a:endParaRPr>
          </a:p>
        </p:txBody>
      </p:sp>
      <p:sp>
        <p:nvSpPr>
          <p:cNvPr id="305" name="Google Shape;305;p4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Wednesday, 9 November 2022</a:t>
            </a:r>
            <a:endParaRPr/>
          </a:p>
        </p:txBody>
      </p:sp>
      <p:sp>
        <p:nvSpPr>
          <p:cNvPr id="306" name="Google Shape;306;p4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307" name="Google Shape;307;p4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43"/>
          <p:cNvPicPr preferRelativeResize="0"/>
          <p:nvPr/>
        </p:nvPicPr>
        <p:blipFill rotWithShape="1">
          <a:blip r:embed="rId4">
            <a:alphaModFix/>
          </a:blip>
          <a:srcRect b="0" l="0" r="0" t="0"/>
          <a:stretch/>
        </p:blipFill>
        <p:spPr>
          <a:xfrm>
            <a:off x="8419389" y="1"/>
            <a:ext cx="724611" cy="798129"/>
          </a:xfrm>
          <a:prstGeom prst="rect">
            <a:avLst/>
          </a:prstGeom>
          <a:noFill/>
          <a:ln>
            <a:noFill/>
          </a:ln>
        </p:spPr>
      </p:pic>
      <p:sp>
        <p:nvSpPr>
          <p:cNvPr id="309" name="Google Shape;309;p43"/>
          <p:cNvSpPr txBox="1"/>
          <p:nvPr/>
        </p:nvSpPr>
        <p:spPr>
          <a:xfrm>
            <a:off x="908975" y="1389350"/>
            <a:ext cx="787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We have implemented visual odometry, ORB slam and RTAB mapping to get the 3D point cloud and trajectory of the building as observed from the dataset.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The following shows the trajectory obtained from visual odometry pipeline of the tnp department lobby.</a:t>
            </a:r>
            <a:endParaRPr>
              <a:latin typeface="Calibri"/>
              <a:ea typeface="Calibri"/>
              <a:cs typeface="Calibri"/>
              <a:sym typeface="Calibri"/>
            </a:endParaRPr>
          </a:p>
        </p:txBody>
      </p:sp>
      <p:pic>
        <p:nvPicPr>
          <p:cNvPr id="310" name="Google Shape;310;p43"/>
          <p:cNvPicPr preferRelativeResize="0"/>
          <p:nvPr/>
        </p:nvPicPr>
        <p:blipFill rotWithShape="1">
          <a:blip r:embed="rId5">
            <a:alphaModFix/>
          </a:blip>
          <a:srcRect b="0" l="9627" r="8646" t="10546"/>
          <a:stretch/>
        </p:blipFill>
        <p:spPr>
          <a:xfrm>
            <a:off x="1534925" y="2667063"/>
            <a:ext cx="6707302" cy="1916125"/>
          </a:xfrm>
          <a:prstGeom prst="rect">
            <a:avLst/>
          </a:prstGeom>
          <a:noFill/>
          <a:ln>
            <a:noFill/>
          </a:ln>
        </p:spPr>
      </p:pic>
      <p:sp>
        <p:nvSpPr>
          <p:cNvPr id="311" name="Google Shape;311;p43"/>
          <p:cNvSpPr txBox="1"/>
          <p:nvPr/>
        </p:nvSpPr>
        <p:spPr>
          <a:xfrm>
            <a:off x="3740325" y="2394750"/>
            <a:ext cx="2296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lt1"/>
                </a:highlight>
                <a:latin typeface="Calibri"/>
                <a:ea typeface="Calibri"/>
                <a:cs typeface="Calibri"/>
                <a:sym typeface="Calibri"/>
              </a:rPr>
              <a:t>Trajectory of the robot (Top View)</a:t>
            </a:r>
            <a:endParaRPr sz="1100">
              <a:highlight>
                <a:schemeClr val="lt1"/>
              </a:highlight>
              <a:latin typeface="Calibri"/>
              <a:ea typeface="Calibri"/>
              <a:cs typeface="Calibri"/>
              <a:sym typeface="Calibri"/>
            </a:endParaRPr>
          </a:p>
        </p:txBody>
      </p:sp>
      <p:sp>
        <p:nvSpPr>
          <p:cNvPr id="312" name="Google Shape;312;p43"/>
          <p:cNvSpPr txBox="1"/>
          <p:nvPr/>
        </p:nvSpPr>
        <p:spPr>
          <a:xfrm>
            <a:off x="561650" y="3153175"/>
            <a:ext cx="1137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lt1"/>
                </a:highlight>
                <a:latin typeface="Calibri"/>
                <a:ea typeface="Calibri"/>
                <a:cs typeface="Calibri"/>
                <a:sym typeface="Calibri"/>
              </a:rPr>
              <a:t>Translation in vertical direction (Sideway Movement)</a:t>
            </a:r>
            <a:endParaRPr sz="1100">
              <a:highlight>
                <a:schemeClr val="lt1"/>
              </a:highlight>
              <a:latin typeface="Calibri"/>
              <a:ea typeface="Calibri"/>
              <a:cs typeface="Calibri"/>
              <a:sym typeface="Calibri"/>
            </a:endParaRPr>
          </a:p>
        </p:txBody>
      </p:sp>
      <p:sp>
        <p:nvSpPr>
          <p:cNvPr id="313" name="Google Shape;313;p43"/>
          <p:cNvSpPr txBox="1"/>
          <p:nvPr/>
        </p:nvSpPr>
        <p:spPr>
          <a:xfrm>
            <a:off x="3855975" y="4383400"/>
            <a:ext cx="333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lt1"/>
                </a:highlight>
                <a:latin typeface="Calibri"/>
                <a:ea typeface="Calibri"/>
                <a:cs typeface="Calibri"/>
                <a:sym typeface="Calibri"/>
              </a:rPr>
              <a:t>Translation in horizontal direction ( Frontal movement)</a:t>
            </a:r>
            <a:endParaRPr sz="1100">
              <a:highlight>
                <a:schemeClr val="lt1"/>
              </a:highlight>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chemeClr val="dk1"/>
              </a:buClr>
              <a:buSzPts val="3600"/>
              <a:buFont typeface="Calibri"/>
              <a:buNone/>
            </a:pPr>
            <a:r>
              <a:rPr b="1" lang="en">
                <a:solidFill>
                  <a:schemeClr val="dk1"/>
                </a:solidFill>
              </a:rPr>
              <a:t>Results</a:t>
            </a:r>
            <a:endParaRPr>
              <a:solidFill>
                <a:schemeClr val="dk1"/>
              </a:solidFill>
            </a:endParaRPr>
          </a:p>
        </p:txBody>
      </p:sp>
      <p:sp>
        <p:nvSpPr>
          <p:cNvPr id="319" name="Google Shape;319;p44"/>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Wednesday, 9 November 2022</a:t>
            </a:r>
            <a:endParaRPr/>
          </a:p>
        </p:txBody>
      </p:sp>
      <p:sp>
        <p:nvSpPr>
          <p:cNvPr id="320" name="Google Shape;320;p4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321" name="Google Shape;321;p44"/>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22" name="Google Shape;322;p44"/>
          <p:cNvPicPr preferRelativeResize="0"/>
          <p:nvPr/>
        </p:nvPicPr>
        <p:blipFill rotWithShape="1">
          <a:blip r:embed="rId3">
            <a:alphaModFix/>
          </a:blip>
          <a:srcRect b="0" l="0" r="0" t="0"/>
          <a:stretch/>
        </p:blipFill>
        <p:spPr>
          <a:xfrm>
            <a:off x="8419389" y="1"/>
            <a:ext cx="724611" cy="798129"/>
          </a:xfrm>
          <a:prstGeom prst="rect">
            <a:avLst/>
          </a:prstGeom>
          <a:noFill/>
          <a:ln>
            <a:noFill/>
          </a:ln>
        </p:spPr>
      </p:pic>
      <p:sp>
        <p:nvSpPr>
          <p:cNvPr id="323" name="Google Shape;323;p44"/>
          <p:cNvSpPr txBox="1"/>
          <p:nvPr/>
        </p:nvSpPr>
        <p:spPr>
          <a:xfrm>
            <a:off x="930525" y="1398325"/>
            <a:ext cx="31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Results from SLAM pipeline</a:t>
            </a:r>
            <a:endParaRPr>
              <a:latin typeface="Calibri"/>
              <a:ea typeface="Calibri"/>
              <a:cs typeface="Calibri"/>
              <a:sym typeface="Calibri"/>
            </a:endParaRPr>
          </a:p>
        </p:txBody>
      </p:sp>
      <p:pic>
        <p:nvPicPr>
          <p:cNvPr id="324" name="Google Shape;324;p44"/>
          <p:cNvPicPr preferRelativeResize="0"/>
          <p:nvPr/>
        </p:nvPicPr>
        <p:blipFill rotWithShape="1">
          <a:blip r:embed="rId4">
            <a:alphaModFix/>
          </a:blip>
          <a:srcRect b="16704" l="1416" r="59986" t="33325"/>
          <a:stretch/>
        </p:blipFill>
        <p:spPr>
          <a:xfrm>
            <a:off x="1140338" y="1893788"/>
            <a:ext cx="3301075" cy="1979100"/>
          </a:xfrm>
          <a:prstGeom prst="rect">
            <a:avLst/>
          </a:prstGeom>
          <a:noFill/>
          <a:ln>
            <a:noFill/>
          </a:ln>
        </p:spPr>
      </p:pic>
      <p:pic>
        <p:nvPicPr>
          <p:cNvPr id="325" name="Google Shape;325;p44"/>
          <p:cNvPicPr preferRelativeResize="0"/>
          <p:nvPr/>
        </p:nvPicPr>
        <p:blipFill rotWithShape="1">
          <a:blip r:embed="rId4">
            <a:alphaModFix/>
          </a:blip>
          <a:srcRect b="14674" l="43095" r="1913" t="12247"/>
          <a:stretch/>
        </p:blipFill>
        <p:spPr>
          <a:xfrm>
            <a:off x="4841850" y="1865050"/>
            <a:ext cx="3065550" cy="2020175"/>
          </a:xfrm>
          <a:prstGeom prst="rect">
            <a:avLst/>
          </a:prstGeom>
          <a:noFill/>
          <a:ln>
            <a:noFill/>
          </a:ln>
        </p:spPr>
      </p:pic>
      <p:sp>
        <p:nvSpPr>
          <p:cNvPr id="326" name="Google Shape;326;p44"/>
          <p:cNvSpPr txBox="1"/>
          <p:nvPr/>
        </p:nvSpPr>
        <p:spPr>
          <a:xfrm>
            <a:off x="1342475" y="3968150"/>
            <a:ext cx="289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Feature extraction in live frames</a:t>
            </a:r>
            <a:endParaRPr sz="1000">
              <a:latin typeface="Calibri"/>
              <a:ea typeface="Calibri"/>
              <a:cs typeface="Calibri"/>
              <a:sym typeface="Calibri"/>
            </a:endParaRPr>
          </a:p>
        </p:txBody>
      </p:sp>
      <p:sp>
        <p:nvSpPr>
          <p:cNvPr id="327" name="Google Shape;327;p44"/>
          <p:cNvSpPr txBox="1"/>
          <p:nvPr/>
        </p:nvSpPr>
        <p:spPr>
          <a:xfrm>
            <a:off x="4926225" y="3968150"/>
            <a:ext cx="289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Generated point cloud</a:t>
            </a:r>
            <a:endParaRPr sz="1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chemeClr val="dk1"/>
              </a:buClr>
              <a:buSzPts val="3600"/>
              <a:buFont typeface="Calibri"/>
              <a:buNone/>
            </a:pPr>
            <a:r>
              <a:rPr b="1" lang="en">
                <a:solidFill>
                  <a:schemeClr val="dk1"/>
                </a:solidFill>
              </a:rPr>
              <a:t>Results</a:t>
            </a:r>
            <a:endParaRPr>
              <a:solidFill>
                <a:schemeClr val="dk1"/>
              </a:solidFill>
            </a:endParaRPr>
          </a:p>
        </p:txBody>
      </p:sp>
      <p:sp>
        <p:nvSpPr>
          <p:cNvPr id="333" name="Google Shape;333;p4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Wednesday, 9 November 2022</a:t>
            </a:r>
            <a:endParaRPr/>
          </a:p>
        </p:txBody>
      </p:sp>
      <p:sp>
        <p:nvSpPr>
          <p:cNvPr id="334" name="Google Shape;334;p4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NERF BASED SLAM</a:t>
            </a:r>
            <a:endParaRPr/>
          </a:p>
        </p:txBody>
      </p:sp>
      <p:sp>
        <p:nvSpPr>
          <p:cNvPr id="335" name="Google Shape;335;p4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36" name="Google Shape;336;p45"/>
          <p:cNvPicPr preferRelativeResize="0"/>
          <p:nvPr/>
        </p:nvPicPr>
        <p:blipFill rotWithShape="1">
          <a:blip r:embed="rId3">
            <a:alphaModFix/>
          </a:blip>
          <a:srcRect b="0" l="0" r="0" t="0"/>
          <a:stretch/>
        </p:blipFill>
        <p:spPr>
          <a:xfrm>
            <a:off x="8419389" y="1"/>
            <a:ext cx="724611" cy="798129"/>
          </a:xfrm>
          <a:prstGeom prst="rect">
            <a:avLst/>
          </a:prstGeom>
          <a:noFill/>
          <a:ln>
            <a:noFill/>
          </a:ln>
        </p:spPr>
      </p:pic>
      <p:pic>
        <p:nvPicPr>
          <p:cNvPr id="337" name="Google Shape;337;p45"/>
          <p:cNvPicPr preferRelativeResize="0"/>
          <p:nvPr/>
        </p:nvPicPr>
        <p:blipFill rotWithShape="1">
          <a:blip r:embed="rId4">
            <a:alphaModFix/>
          </a:blip>
          <a:srcRect b="4543" l="50077" r="0" t="12233"/>
          <a:stretch/>
        </p:blipFill>
        <p:spPr>
          <a:xfrm>
            <a:off x="1063525" y="1508350"/>
            <a:ext cx="2853075" cy="2679400"/>
          </a:xfrm>
          <a:prstGeom prst="rect">
            <a:avLst/>
          </a:prstGeom>
          <a:noFill/>
          <a:ln>
            <a:noFill/>
          </a:ln>
        </p:spPr>
      </p:pic>
      <p:sp>
        <p:nvSpPr>
          <p:cNvPr id="338" name="Google Shape;338;p45"/>
          <p:cNvSpPr txBox="1"/>
          <p:nvPr/>
        </p:nvSpPr>
        <p:spPr>
          <a:xfrm>
            <a:off x="3391425" y="4273100"/>
            <a:ext cx="31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RTAB Mapping - Near TnP department</a:t>
            </a:r>
            <a:endParaRPr>
              <a:latin typeface="Calibri"/>
              <a:ea typeface="Calibri"/>
              <a:cs typeface="Calibri"/>
              <a:sym typeface="Calibri"/>
            </a:endParaRPr>
          </a:p>
        </p:txBody>
      </p:sp>
      <p:pic>
        <p:nvPicPr>
          <p:cNvPr id="339" name="Google Shape;339;p45"/>
          <p:cNvPicPr preferRelativeResize="0"/>
          <p:nvPr/>
        </p:nvPicPr>
        <p:blipFill>
          <a:blip r:embed="rId5">
            <a:alphaModFix/>
          </a:blip>
          <a:stretch>
            <a:fillRect/>
          </a:stretch>
        </p:blipFill>
        <p:spPr>
          <a:xfrm>
            <a:off x="4009875" y="1522795"/>
            <a:ext cx="4819099" cy="26505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trospec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